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29"/>
  </p:notesMasterIdLst>
  <p:sldIdLst>
    <p:sldId id="256" r:id="rId2"/>
    <p:sldId id="257" r:id="rId3"/>
    <p:sldId id="306" r:id="rId4"/>
    <p:sldId id="317" r:id="rId5"/>
    <p:sldId id="318" r:id="rId6"/>
    <p:sldId id="319" r:id="rId7"/>
    <p:sldId id="320" r:id="rId8"/>
    <p:sldId id="326" r:id="rId9"/>
    <p:sldId id="327" r:id="rId10"/>
    <p:sldId id="328" r:id="rId11"/>
    <p:sldId id="329" r:id="rId12"/>
    <p:sldId id="322" r:id="rId13"/>
    <p:sldId id="323" r:id="rId14"/>
    <p:sldId id="324" r:id="rId15"/>
    <p:sldId id="325" r:id="rId16"/>
    <p:sldId id="321" r:id="rId17"/>
    <p:sldId id="264" r:id="rId18"/>
    <p:sldId id="271" r:id="rId19"/>
    <p:sldId id="273" r:id="rId20"/>
    <p:sldId id="267" r:id="rId21"/>
    <p:sldId id="304" r:id="rId22"/>
    <p:sldId id="307" r:id="rId23"/>
    <p:sldId id="311" r:id="rId24"/>
    <p:sldId id="315" r:id="rId25"/>
    <p:sldId id="316" r:id="rId26"/>
    <p:sldId id="294" r:id="rId27"/>
    <p:sldId id="295" r:id="rId28"/>
  </p:sldIdLst>
  <p:sldSz cx="12192000" cy="6858000"/>
  <p:notesSz cx="6797675" cy="9928225"/>
  <p:embeddedFontLst>
    <p:embeddedFont>
      <p:font typeface="Century Schoolbook" panose="02040604050505020304" pitchFamily="18" charset="0"/>
      <p:regular r:id="rId30"/>
      <p:bold r:id="rId31"/>
      <p:italic r:id="rId32"/>
      <p:boldItalic r:id="rId33"/>
    </p:embeddedFont>
    <p:embeddedFont>
      <p:font typeface="Haettenschweiler" panose="020B0706040902060204" pitchFamily="34" charset="0"/>
      <p:regular r:id="rId34"/>
    </p:embeddedFont>
    <p:embeddedFont>
      <p:font typeface="Wingdings 2" panose="05020102010507070707" pitchFamily="18" charset="2"/>
      <p:regular r:id="rId35"/>
    </p:embeddedFont>
    <p:embeddedFont>
      <p:font typeface="나눔고딕 ExtraBold" panose="020D0904000000000000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세방고딕 OTF Bold" panose="00000800000000000000" pitchFamily="50" charset="-127"/>
      <p:bold r:id="rId39"/>
    </p:embeddedFont>
    <p:embeddedFont>
      <p:font typeface="세방고딕 OTF Regular" panose="00000500000000000000" pitchFamily="50" charset="-127"/>
      <p:regular r:id="rId40"/>
    </p:embeddedFont>
    <p:embeddedFont>
      <p:font typeface="조선굴림체" panose="02030504000101010101" pitchFamily="18" charset="-127"/>
      <p:regular r:id="rId41"/>
    </p:embeddedFont>
    <p:embeddedFont>
      <p:font typeface="태나다체 " panose="02000000000000000000" pitchFamily="2" charset="-127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C09"/>
    <a:srgbClr val="F6D40A"/>
    <a:srgbClr val="66FF66"/>
    <a:srgbClr val="FF00FF"/>
    <a:srgbClr val="CC0066"/>
    <a:srgbClr val="660066"/>
    <a:srgbClr val="F6E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52557"/>
              </p:ext>
            </p:extLst>
          </p:nvPr>
        </p:nvGraphicFramePr>
        <p:xfrm>
          <a:off x="8693616" y="5047347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CD1306-1F5E-2565-CF28-CC48F6CC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82262"/>
              </p:ext>
            </p:extLst>
          </p:nvPr>
        </p:nvGraphicFramePr>
        <p:xfrm>
          <a:off x="8693616" y="6297027"/>
          <a:ext cx="33348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지도교수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정내훈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클라이언트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82170"/>
              </p:ext>
            </p:extLst>
          </p:nvPr>
        </p:nvGraphicFramePr>
        <p:xfrm>
          <a:off x="3935506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35506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클라이언트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878206"/>
              </p:ext>
            </p:extLst>
          </p:nvPr>
        </p:nvGraphicFramePr>
        <p:xfrm>
          <a:off x="3935506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35506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5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D0A608-A36F-3FEB-21DE-10DD6647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2" y="1043333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2CA608-6F12-96DC-4E1A-95594E56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2" y="3538635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74069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및 복도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62263D8-9FBA-2325-AC88-B22EBEC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3538637"/>
            <a:ext cx="3884604" cy="24232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7272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내 배치용 오브젝트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AAA81A5-8FBA-5C86-A032-724722CC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6" y="1043331"/>
            <a:ext cx="3884604" cy="2423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7289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42534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무기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,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소모품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7087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플레이어 모델 </a:t>
                      </a:r>
                      <a:r>
                        <a:rPr lang="en-US" altLang="ko-KR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&amp;</a:t>
                      </a:r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707BCDE-69B0-E751-627A-531EB73E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0" y="1043493"/>
            <a:ext cx="3884605" cy="24230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4C17C5-60A8-113C-AE8A-4A7DCCB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1" y="3544982"/>
            <a:ext cx="3884604" cy="2405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B1E157D0-38E4-12A5-9764-E5744FA8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1043492"/>
            <a:ext cx="3884604" cy="242308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18" name="그림 17" descr="장난감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7E976B8E-2272-CCF1-7F96-8EE06429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5" y="3544981"/>
            <a:ext cx="3884604" cy="240599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156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6 .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C1EA43-9159-F94E-E56A-0CFBB2304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77769"/>
              </p:ext>
            </p:extLst>
          </p:nvPr>
        </p:nvGraphicFramePr>
        <p:xfrm>
          <a:off x="1020193" y="3757581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3F72C7-8EAC-746C-2A19-434669B58613}"/>
              </a:ext>
            </a:extLst>
          </p:cNvPr>
          <p:cNvCxnSpPr>
            <a:cxnSpLocks/>
          </p:cNvCxnSpPr>
          <p:nvPr/>
        </p:nvCxnSpPr>
        <p:spPr>
          <a:xfrm>
            <a:off x="1020194" y="3723324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824555"/>
              </p:ext>
            </p:extLst>
          </p:nvPr>
        </p:nvGraphicFramePr>
        <p:xfrm>
          <a:off x="1020193" y="1564157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0194" y="1529900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91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7 .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222680"/>
              </p:ext>
            </p:extLst>
          </p:nvPr>
        </p:nvGraphicFramePr>
        <p:xfrm>
          <a:off x="1029157" y="1331074"/>
          <a:ext cx="10544277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클라이언트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9158" y="1296817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E88F506-270C-438A-111A-C539DDE5A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34978"/>
              </p:ext>
            </p:extLst>
          </p:nvPr>
        </p:nvGraphicFramePr>
        <p:xfrm>
          <a:off x="1029157" y="3025403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모든 오브젝트 상호작용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분쇄기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탈출까지의 게임 컨텐츠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로비 서버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미완성 요소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최적화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255483-2FEC-4094-D9F3-C6014FF23529}"/>
              </a:ext>
            </a:extLst>
          </p:cNvPr>
          <p:cNvCxnSpPr>
            <a:cxnSpLocks/>
          </p:cNvCxnSpPr>
          <p:nvPr/>
        </p:nvCxnSpPr>
        <p:spPr>
          <a:xfrm>
            <a:off x="1029158" y="2991146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408A53-4E7A-A15F-7EAC-A0F3E479F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54033"/>
              </p:ext>
            </p:extLst>
          </p:nvPr>
        </p:nvGraphicFramePr>
        <p:xfrm>
          <a:off x="1029157" y="4717036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기획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/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모델링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사용되는 모든 오브젝트 제작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플레이어 애니메이션 완성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제작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클라이언트와 협의 필요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수치 조정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텍스처 및 애니메이션 최종 수정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최종 수정 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2CE30A-26DD-5CC1-BBE6-5C83549E2EE6}"/>
              </a:ext>
            </a:extLst>
          </p:cNvPr>
          <p:cNvCxnSpPr>
            <a:cxnSpLocks/>
          </p:cNvCxnSpPr>
          <p:nvPr/>
        </p:nvCxnSpPr>
        <p:spPr>
          <a:xfrm>
            <a:off x="1029158" y="4682779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34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8 .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206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배경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1981"/>
              </p:ext>
            </p:extLst>
          </p:nvPr>
        </p:nvGraphicFramePr>
        <p:xfrm>
          <a:off x="2410614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수십년간 이어진 전쟁과 각종 재난으로 인해 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황폐화된 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공간적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2410614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306024E-1582-095D-54A8-BD370078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4" y="1106086"/>
            <a:ext cx="3674086" cy="3435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374DB-5EDC-E288-F073-62C72834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7" y="1106086"/>
            <a:ext cx="3674086" cy="343592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88EA1B-E693-02B3-C7B7-E1D10C27C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45674"/>
              </p:ext>
            </p:extLst>
          </p:nvPr>
        </p:nvGraphicFramePr>
        <p:xfrm>
          <a:off x="6235577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복종 및 침묵이 최고의 미덕으로서 여겨지는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년의 미래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시간적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9A581A-742A-68C6-5B3B-2FD34C9624E4}"/>
              </a:ext>
            </a:extLst>
          </p:cNvPr>
          <p:cNvCxnSpPr>
            <a:cxnSpLocks/>
          </p:cNvCxnSpPr>
          <p:nvPr/>
        </p:nvCxnSpPr>
        <p:spPr>
          <a:xfrm>
            <a:off x="6235577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1340-C273-F379-A2A0-DE76AC9A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FC6719-DE25-2640-97C4-DD6C588E57E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BC150B-F97F-4FEB-18C4-BB18B95B400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ED24A2-F57D-C00C-2DC4-E2E41461894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388D83-C190-C91F-DBE3-3FCD16D020E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1FB7D9-2424-D8B7-F307-A298FEBD6E1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FFEAFE-5413-669A-363C-403AE20A172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67C312-B0A4-A2C9-930A-B48AF23DA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20257"/>
              </p:ext>
            </p:extLst>
          </p:nvPr>
        </p:nvGraphicFramePr>
        <p:xfrm>
          <a:off x="6821257" y="1105840"/>
          <a:ext cx="3674086" cy="27792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시타델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지표면의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이상이 전쟁으로 인해 황무지가 되어버린 지구에서 유일하게 인간이 생존 가능한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397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계획 도시이다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벽으로 둘러싸인 특유의 폐쇄적인 구조 상 거주 가능한 인원의 수가 한정되어 있기 때문에 인구의 유출 및 유입에 극도로 민감하며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노동력 상실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불온사상에 해당하는 이들을 추방함과 동시에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들어오고자 하는 순례자들 중 노동력을 제공 가능하며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각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체제에 순종적인 이들을 수용함으로써 인구의 균형을 유지하고 있다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69F4F3-182C-256B-F35E-4ED58C87324A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CB614E5-ECF1-8F5E-F0E3-9E2B39EB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7938"/>
              </p:ext>
            </p:extLst>
          </p:nvPr>
        </p:nvGraphicFramePr>
        <p:xfrm>
          <a:off x="6830222" y="4193997"/>
          <a:ext cx="3674086" cy="213916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의회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운영 및 통치에 참여할 수 있는 권력을 가진 기술관료들이 모여서 만들어낸 기관으로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구성원의 대다수가 크고 작은 기업과의 연관이 있는 기술자들로 구성되어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기업에 속한 의회 구성원이 총 구성원의 과반수를 넘어설 경우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기업의 의지가 곧 의회의 의지인 것으로 변질되는 경우도 비일비재하다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86E42E-9143-F68D-1E82-E4DD123E7058}"/>
              </a:ext>
            </a:extLst>
          </p:cNvPr>
          <p:cNvCxnSpPr>
            <a:cxnSpLocks/>
          </p:cNvCxnSpPr>
          <p:nvPr/>
        </p:nvCxnSpPr>
        <p:spPr>
          <a:xfrm>
            <a:off x="6830222" y="4159740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62F8D6-60B2-9E48-A25F-24589E31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7" y="1043086"/>
            <a:ext cx="4880162" cy="2841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A5F4E-5B41-6BCE-9DFF-1C94C255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7" y="4094452"/>
            <a:ext cx="4861642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7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6D62-99D8-6840-BAF7-6ED7D4C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A691-3031-5894-DBAD-254485C9D1C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1D5966-3B96-8B11-BCDC-CB766DC0DA5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CBCD1-4A9C-E02D-04EB-5DAAFA5016B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99D354-A592-F278-B8F3-493D7EA442A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D2E52B-74D3-C316-D854-B046785B273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BC260D-097E-F240-07E6-8F16EBA8CC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C1526E-DFB8-F460-3079-E93169A00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10119"/>
              </p:ext>
            </p:extLst>
          </p:nvPr>
        </p:nvGraphicFramePr>
        <p:xfrm>
          <a:off x="727781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추축 재단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뛰어난 로봇 공학 기술을 바탕으로 산업용 로봇 시장을 장악하는데 성공한 기업이자 가장 오랜 역사를 가진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수단과 방법을 가리지 않는 공격적인 인수합병을 통해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시타델과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기업을 집어삼키며 끊임 없이 세력을 키우는 것으로 악명이 높은 기업이다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55B3B2-273B-8B7D-3E99-C4D3B5349072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73B3A4-E509-B24A-58A7-B1BFD767A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145859"/>
              </p:ext>
            </p:extLst>
          </p:nvPr>
        </p:nvGraphicFramePr>
        <p:xfrm>
          <a:off x="4533994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엘리시움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코퍼레이션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 입자 제어 기술에서 타의 추종을 불허하는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전쟁에서 쓰인 생화학 병기의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78%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자사의 나노 입자를 바탕으로 개발된 유기물 붕괴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유도제로 오염된 대지를 정화할 수 있는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치료제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기술을 독점하여 막대한 부를 축적하고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6C2F74-D5FA-E750-5643-ABEBE8555993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D202C9-9AE0-535C-CB61-9DB90FA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02232"/>
              </p:ext>
            </p:extLst>
          </p:nvPr>
        </p:nvGraphicFramePr>
        <p:xfrm>
          <a:off x="8340207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유니온 인터내셔널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연방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유전 공학 분야에서 두각을 드러낸 복수의 다국적 기업들이 연합하여 탄생한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극한환경에 내성을 가진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GMO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제작 기술의 독점을 통해 식량의 무기화에 앞장서고 있으며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다수의 기업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의회와 적대적인 관계에 놓여있다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</a:t>
                      </a: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A309FF-6CE7-B77F-E9F4-90588CDEE758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E3C1F9C-CAEC-D35B-8604-641C5673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94" y="953903"/>
            <a:ext cx="3674086" cy="3674086"/>
          </a:xfrm>
          <a:prstGeom prst="rect">
            <a:avLst/>
          </a:prstGeom>
        </p:spPr>
      </p:pic>
      <p:pic>
        <p:nvPicPr>
          <p:cNvPr id="19" name="그림 1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8710DED-F245-EA15-3B3A-C4A1641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" y="953903"/>
            <a:ext cx="3674086" cy="3674086"/>
          </a:xfrm>
          <a:prstGeom prst="rect">
            <a:avLst/>
          </a:prstGeom>
        </p:spPr>
      </p:pic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684AF996-9393-B548-6BFD-C2E2EE36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120734-54DE-6CBD-98D4-3E9AF2BE5B9E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여러분과 함께합니다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14F9FB-C9BD-121C-CC40-68A14D2E9644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나은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미래를 </a:t>
            </a:r>
            <a:r>
              <a:rPr lang="ko-KR" alt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만들어갑니다</a:t>
            </a:r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B1969-B7CA-CFCA-3A2F-4A2E4EB51B72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만인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행복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위하여</a:t>
            </a:r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8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246939" y="2213646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3A1089-9D4A-F06C-8E4E-C6254D841F6E}"/>
              </a:ext>
            </a:extLst>
          </p:cNvPr>
          <p:cNvGrpSpPr/>
          <p:nvPr/>
        </p:nvGrpSpPr>
        <p:grpSpPr>
          <a:xfrm>
            <a:off x="1246939" y="2971690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216ADB0-8D0A-F27A-0A8D-118DDB41CA5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7C17E0-79F1-754A-5E39-AA5ABE8F95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2.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B3D8930-030D-A443-9F8E-AF416A381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56CCEB-AB0B-C283-F307-A55C06484219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5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32F368-FCCD-D15F-52AA-0C9340DDC32B}"/>
              </a:ext>
            </a:extLst>
          </p:cNvPr>
          <p:cNvGrpSpPr/>
          <p:nvPr/>
        </p:nvGrpSpPr>
        <p:grpSpPr>
          <a:xfrm>
            <a:off x="1246939" y="3702038"/>
            <a:ext cx="5332962" cy="601519"/>
            <a:chOff x="2106704" y="1681290"/>
            <a:chExt cx="4611070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2C36360-1061-E5C9-6E16-C0A248EA7B30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69D7B45-16C2-4877-9EC0-0864189E82D7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CEB5C77-4D54-A6DB-9FC4-111DDF94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AA381-454D-8375-DCB1-2320E295B757}"/>
                </a:ext>
              </a:extLst>
            </p:cNvPr>
            <p:cNvSpPr txBox="1"/>
            <p:nvPr/>
          </p:nvSpPr>
          <p:spPr>
            <a:xfrm>
              <a:off x="2713077" y="1681308"/>
              <a:ext cx="4004697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660CB6-5038-5270-7A9E-ADE797B8862D}"/>
              </a:ext>
            </a:extLst>
          </p:cNvPr>
          <p:cNvGrpSpPr/>
          <p:nvPr/>
        </p:nvGrpSpPr>
        <p:grpSpPr>
          <a:xfrm>
            <a:off x="1246939" y="4432386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2714C7C-B1F3-6AD2-AC8B-9C09C9D22531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EC9B7B5-8903-57ED-28C5-709BEB09593E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4.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57699FF-9BCA-5483-5B7C-6FF832C09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7F50DB-B4E2-1EB3-6F37-7FC6BD53E423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A2C0448-AC58-F2ED-3B43-14D88049A9AF}"/>
              </a:ext>
            </a:extLst>
          </p:cNvPr>
          <p:cNvGrpSpPr/>
          <p:nvPr/>
        </p:nvGrpSpPr>
        <p:grpSpPr>
          <a:xfrm>
            <a:off x="7159054" y="2213646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B95C0B2-EAE2-5F77-C7B0-433AB848865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E93D1E3-283F-D5B7-78C6-F279EEAE5E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5.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24ED049-8F07-4AA0-21D7-783EAF245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6C6833-FC1F-F983-2BF0-CA3FA77AE43C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B02745-AEA0-0F72-9A5B-F1AA94BEFFD7}"/>
              </a:ext>
            </a:extLst>
          </p:cNvPr>
          <p:cNvGrpSpPr/>
          <p:nvPr/>
        </p:nvGrpSpPr>
        <p:grpSpPr>
          <a:xfrm>
            <a:off x="7159054" y="2971690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01EA8CF-2961-E145-17CF-54FBDC69534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D3B965E-E1A0-4AAD-2124-D4E09CAB33AC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6.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1619E371-67F0-A773-E9F6-C02CEB16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3662CF-5822-BE98-A9DE-D7707C3075D0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C525D28-DBDE-7731-4A2D-6E3E973CDE35}"/>
              </a:ext>
            </a:extLst>
          </p:cNvPr>
          <p:cNvGrpSpPr/>
          <p:nvPr/>
        </p:nvGrpSpPr>
        <p:grpSpPr>
          <a:xfrm>
            <a:off x="7159054" y="3702038"/>
            <a:ext cx="3293437" cy="601519"/>
            <a:chOff x="2106704" y="1681290"/>
            <a:chExt cx="2847624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98FA268-88E0-2814-50F5-B35E1C92AB9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D081758-7FFD-0091-CFD5-27D9D24D0B1A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7.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31AF00-5E38-9C25-1A3C-D9B07F635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ACEAB6-033E-D746-578C-E40EB906C8A8}"/>
                </a:ext>
              </a:extLst>
            </p:cNvPr>
            <p:cNvSpPr txBox="1"/>
            <p:nvPr/>
          </p:nvSpPr>
          <p:spPr>
            <a:xfrm>
              <a:off x="2713078" y="1681308"/>
              <a:ext cx="2241250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32CCDCA-A629-EAE1-F9FB-35C5BE40A442}"/>
              </a:ext>
            </a:extLst>
          </p:cNvPr>
          <p:cNvGrpSpPr/>
          <p:nvPr/>
        </p:nvGrpSpPr>
        <p:grpSpPr>
          <a:xfrm>
            <a:off x="7159054" y="4432386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7B7C5B-3CC4-6967-D005-83877CA7E99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4B7CC29-6ABF-F1D4-6363-75F750FA2E2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8.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CE15A9C3-50EA-6AE6-DBDD-CDE61F537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4DE549D-21D0-67A2-C851-059956CF01AA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3D23-6624-E509-3D00-5E35B104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52FD7-1FCD-0DAC-0E22-594CECB61A2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121AE7-D1F0-DE2E-1915-D47FAB2CB7E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326A49-B624-C5FC-4608-21434FFD3B6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22FB3F-8F8E-BB07-F451-2FF2B1D7908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8A72B8-4D65-0A36-1090-54722229C86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E2BA6-48DF-E66E-4640-6292EFF1669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3C4840-8289-A454-B755-598536084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42178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L.A.B(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노동지원사업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계획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사건으로 인해 재정에 심각한 타격을 입어 추축 재단의 공격적인 확장에 제동이 걸리자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재단은 긴급이사회를 소집하여 빠져나간 인적 손실을 메꾸기 위해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각종 사유로 인한 육체의 손실로 노동력을 완전히 상실한 인간을 계획도시 내에서 차출한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과정을 거쳐 회사의 노동력으로서 활용하는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L.A.B(Labor Assistant Business,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노동지원사업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계획을 추진하였다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E61C3C-2BF9-B892-784F-82B79493CF9C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CB0537-05A9-4218-B65A-9A88A3B6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3076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비밀 연구시설 알파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타 기업의 눈을 피해 비밀리에 진행되어야 할 프로젝트 및 연구를 수행하기 위해 추축 재단은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위장한 비밀 연구시설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각종 첨단 기술을 동원하여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개월만에 완공하였다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시설이 완공되자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재단은 건설에 참여한 노동자들을 보상금 지급의 명목으로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데려와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초기안을 적용했으나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적용 결과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중대한 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발견되어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계획은 이사회의 논의 끝에 추가적인 투자 및 연구의 중단이 결정되었다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32B899-6F25-AC1B-293A-92FB06419A25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4B12D54-28D1-510F-7420-D400FB7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CCD77C-3E77-267A-75D4-8BC71507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75D5AC7-3B49-58FA-F590-5C2695EE9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612682"/>
              </p:ext>
            </p:extLst>
          </p:nvPr>
        </p:nvGraphicFramePr>
        <p:xfrm>
          <a:off x="862647" y="1102476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전체 지도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크기 및 주요 지역 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B9B5C07-C5E0-1196-2983-247248278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87287"/>
              </p:ext>
            </p:extLst>
          </p:nvPr>
        </p:nvGraphicFramePr>
        <p:xfrm>
          <a:off x="6528497" y="1102476"/>
          <a:ext cx="5409576" cy="83748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크기</a:t>
                      </a:r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넓이</a:t>
                      </a:r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189 X 189(m^2)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4A69A85-6F61-580C-55B5-12D2CF1CE8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9CC710B7-E03B-5813-26C9-1FD75B09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941017"/>
              </p:ext>
            </p:extLst>
          </p:nvPr>
        </p:nvGraphicFramePr>
        <p:xfrm>
          <a:off x="6528497" y="4143337"/>
          <a:ext cx="5409576" cy="22395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36940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040167">
                  <a:extLst>
                    <a:ext uri="{9D8B030D-6E8A-4147-A177-3AD203B41FA5}">
                      <a16:colId xmlns:a16="http://schemas.microsoft.com/office/drawing/2014/main" val="1327923853"/>
                    </a:ext>
                  </a:extLst>
                </a:gridCol>
              </a:tblGrid>
              <a:tr h="5022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주요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</a:t>
                      </a:r>
                      <a:endParaRPr lang="en-US" altLang="ko-KR" sz="22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피실험자에게 적대적인 함정이 일정 시간마다 작동하며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생존에 필요한 아이템이 배치됨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복도</a:t>
                      </a:r>
                      <a:endParaRPr lang="en-US" altLang="ko-KR" sz="22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구역과 구역 사이를 잇는 통로로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임무 수행에 필요한 아이템과 오브젝트가 배치됨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34777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환풍구</a:t>
                      </a:r>
                      <a:endParaRPr lang="en-US" altLang="ko-KR" sz="22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구역에 배치된 비밀 통로로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이용 시 환풍구가 있는 다른 구역으로 빠르게 이동 가능함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424430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58F4E45-3AE4-627D-A87F-BC4052FE0CFF}"/>
              </a:ext>
            </a:extLst>
          </p:cNvPr>
          <p:cNvCxnSpPr>
            <a:cxnSpLocks/>
          </p:cNvCxnSpPr>
          <p:nvPr/>
        </p:nvCxnSpPr>
        <p:spPr>
          <a:xfrm>
            <a:off x="6528497" y="4109080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D2CAE8-6250-90B6-C6A1-1FE06EF7231B}"/>
              </a:ext>
            </a:extLst>
          </p:cNvPr>
          <p:cNvCxnSpPr>
            <a:cxnSpLocks/>
          </p:cNvCxnSpPr>
          <p:nvPr/>
        </p:nvCxnSpPr>
        <p:spPr>
          <a:xfrm>
            <a:off x="86264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A03A50-2CF1-FE67-3830-64AADBF228F2}"/>
              </a:ext>
            </a:extLst>
          </p:cNvPr>
          <p:cNvSpPr/>
          <p:nvPr/>
        </p:nvSpPr>
        <p:spPr>
          <a:xfrm>
            <a:off x="1986101" y="2582557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1A7CDB-4187-52AE-0B7E-A013FDBCFB3A}"/>
              </a:ext>
            </a:extLst>
          </p:cNvPr>
          <p:cNvSpPr/>
          <p:nvPr/>
        </p:nvSpPr>
        <p:spPr>
          <a:xfrm>
            <a:off x="2938009" y="2582557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8B4D5E-3ABB-06F3-2B87-684F3BDFA4E5}"/>
              </a:ext>
            </a:extLst>
          </p:cNvPr>
          <p:cNvSpPr/>
          <p:nvPr/>
        </p:nvSpPr>
        <p:spPr>
          <a:xfrm>
            <a:off x="3889916" y="257578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5D146A-0B7C-5116-A89D-830D5E069965}"/>
              </a:ext>
            </a:extLst>
          </p:cNvPr>
          <p:cNvSpPr/>
          <p:nvPr/>
        </p:nvSpPr>
        <p:spPr>
          <a:xfrm>
            <a:off x="4841824" y="2582557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F428FC-5742-13F6-0CE8-F9A20228A58D}"/>
              </a:ext>
            </a:extLst>
          </p:cNvPr>
          <p:cNvSpPr/>
          <p:nvPr/>
        </p:nvSpPr>
        <p:spPr>
          <a:xfrm>
            <a:off x="1986101" y="337869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5E9922-4CF2-6B2B-A89A-DD3C89F263B5}"/>
              </a:ext>
            </a:extLst>
          </p:cNvPr>
          <p:cNvSpPr/>
          <p:nvPr/>
        </p:nvSpPr>
        <p:spPr>
          <a:xfrm>
            <a:off x="2938009" y="337869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D39287-A238-94A5-C8B4-116D2DF4B69A}"/>
              </a:ext>
            </a:extLst>
          </p:cNvPr>
          <p:cNvSpPr/>
          <p:nvPr/>
        </p:nvSpPr>
        <p:spPr>
          <a:xfrm>
            <a:off x="3889916" y="337192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C83ED-7E58-9E14-027D-5A2FF312F84A}"/>
              </a:ext>
            </a:extLst>
          </p:cNvPr>
          <p:cNvSpPr/>
          <p:nvPr/>
        </p:nvSpPr>
        <p:spPr>
          <a:xfrm>
            <a:off x="4841824" y="337869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3EAF37-F1A2-051D-C4FB-5FE17B6882AF}"/>
              </a:ext>
            </a:extLst>
          </p:cNvPr>
          <p:cNvSpPr/>
          <p:nvPr/>
        </p:nvSpPr>
        <p:spPr>
          <a:xfrm>
            <a:off x="1986101" y="418686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FA1EED-E0A2-E36A-9C42-44279D461B39}"/>
              </a:ext>
            </a:extLst>
          </p:cNvPr>
          <p:cNvSpPr/>
          <p:nvPr/>
        </p:nvSpPr>
        <p:spPr>
          <a:xfrm>
            <a:off x="2938009" y="418686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6333E7-B791-08CE-5582-6BA87E496C9C}"/>
              </a:ext>
            </a:extLst>
          </p:cNvPr>
          <p:cNvSpPr/>
          <p:nvPr/>
        </p:nvSpPr>
        <p:spPr>
          <a:xfrm>
            <a:off x="3889916" y="4180088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2A4680-50F6-03B3-6532-86AC42E2E7E4}"/>
              </a:ext>
            </a:extLst>
          </p:cNvPr>
          <p:cNvSpPr/>
          <p:nvPr/>
        </p:nvSpPr>
        <p:spPr>
          <a:xfrm>
            <a:off x="4841824" y="418686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820DF4-C943-A15C-6589-E6758286C5EF}"/>
              </a:ext>
            </a:extLst>
          </p:cNvPr>
          <p:cNvSpPr/>
          <p:nvPr/>
        </p:nvSpPr>
        <p:spPr>
          <a:xfrm>
            <a:off x="1988181" y="498183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B42E5E-3160-0A62-5A0B-7B7D1096F030}"/>
              </a:ext>
            </a:extLst>
          </p:cNvPr>
          <p:cNvSpPr/>
          <p:nvPr/>
        </p:nvSpPr>
        <p:spPr>
          <a:xfrm>
            <a:off x="2940089" y="498183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060354-D29E-2E52-86AF-ECED2DBCBBFD}"/>
              </a:ext>
            </a:extLst>
          </p:cNvPr>
          <p:cNvSpPr/>
          <p:nvPr/>
        </p:nvSpPr>
        <p:spPr>
          <a:xfrm>
            <a:off x="3891997" y="497506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3DA6FD-5C2E-4929-3773-8277D6C31582}"/>
              </a:ext>
            </a:extLst>
          </p:cNvPr>
          <p:cNvSpPr/>
          <p:nvPr/>
        </p:nvSpPr>
        <p:spPr>
          <a:xfrm>
            <a:off x="4843905" y="498183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4AF798-2310-0C92-88BA-CE762E2A1362}"/>
              </a:ext>
            </a:extLst>
          </p:cNvPr>
          <p:cNvSpPr/>
          <p:nvPr/>
        </p:nvSpPr>
        <p:spPr>
          <a:xfrm>
            <a:off x="1979710" y="5790352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71FC6D-6707-5FEF-3B73-82A2138266DA}"/>
              </a:ext>
            </a:extLst>
          </p:cNvPr>
          <p:cNvSpPr/>
          <p:nvPr/>
        </p:nvSpPr>
        <p:spPr>
          <a:xfrm>
            <a:off x="2931618" y="5790352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924AC7-C647-1931-6C10-5655F49DCDD5}"/>
              </a:ext>
            </a:extLst>
          </p:cNvPr>
          <p:cNvSpPr/>
          <p:nvPr/>
        </p:nvSpPr>
        <p:spPr>
          <a:xfrm>
            <a:off x="3883526" y="5783579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AA3E4C-2274-F657-712C-2DD5A4D5BCDA}"/>
              </a:ext>
            </a:extLst>
          </p:cNvPr>
          <p:cNvSpPr/>
          <p:nvPr/>
        </p:nvSpPr>
        <p:spPr>
          <a:xfrm>
            <a:off x="4835434" y="5790352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CFB5AF-CBD8-04E1-55B2-6A056BB3B312}"/>
              </a:ext>
            </a:extLst>
          </p:cNvPr>
          <p:cNvSpPr/>
          <p:nvPr/>
        </p:nvSpPr>
        <p:spPr>
          <a:xfrm rot="16200000">
            <a:off x="1507440" y="2981073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91401E-1945-1730-994B-8E7868CEB5B9}"/>
              </a:ext>
            </a:extLst>
          </p:cNvPr>
          <p:cNvSpPr/>
          <p:nvPr/>
        </p:nvSpPr>
        <p:spPr>
          <a:xfrm rot="16200000">
            <a:off x="1507441" y="3809989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9581F5-2A95-84FC-F6A3-D89AFB2CA93A}"/>
              </a:ext>
            </a:extLst>
          </p:cNvPr>
          <p:cNvSpPr/>
          <p:nvPr/>
        </p:nvSpPr>
        <p:spPr>
          <a:xfrm rot="16200000">
            <a:off x="1508755" y="457848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C9465D-B059-E9ED-3565-00D82B78C4AF}"/>
              </a:ext>
            </a:extLst>
          </p:cNvPr>
          <p:cNvSpPr/>
          <p:nvPr/>
        </p:nvSpPr>
        <p:spPr>
          <a:xfrm rot="16200000">
            <a:off x="1508756" y="540740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0E4F7A-5133-D908-F4DD-FF28445071E4}"/>
              </a:ext>
            </a:extLst>
          </p:cNvPr>
          <p:cNvSpPr/>
          <p:nvPr/>
        </p:nvSpPr>
        <p:spPr>
          <a:xfrm rot="16200000">
            <a:off x="2459455" y="2981073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C817FD-0292-0B2B-E8B3-98AEEEA10BE7}"/>
              </a:ext>
            </a:extLst>
          </p:cNvPr>
          <p:cNvSpPr/>
          <p:nvPr/>
        </p:nvSpPr>
        <p:spPr>
          <a:xfrm rot="16200000">
            <a:off x="2459456" y="3809989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F777ED6-F1C5-7EEB-51FE-08C36E593B1A}"/>
              </a:ext>
            </a:extLst>
          </p:cNvPr>
          <p:cNvSpPr/>
          <p:nvPr/>
        </p:nvSpPr>
        <p:spPr>
          <a:xfrm rot="16200000">
            <a:off x="2460770" y="457848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E99037-E24F-DCE0-704C-97B80385AA5C}"/>
              </a:ext>
            </a:extLst>
          </p:cNvPr>
          <p:cNvSpPr/>
          <p:nvPr/>
        </p:nvSpPr>
        <p:spPr>
          <a:xfrm rot="16200000">
            <a:off x="2460771" y="540740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D045F3-1A88-730F-3233-E58FDBB1F4DC}"/>
              </a:ext>
            </a:extLst>
          </p:cNvPr>
          <p:cNvSpPr/>
          <p:nvPr/>
        </p:nvSpPr>
        <p:spPr>
          <a:xfrm rot="16200000">
            <a:off x="3404410" y="297195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961F7E-C7CA-35E9-BE6B-34A065758069}"/>
              </a:ext>
            </a:extLst>
          </p:cNvPr>
          <p:cNvSpPr/>
          <p:nvPr/>
        </p:nvSpPr>
        <p:spPr>
          <a:xfrm rot="16200000">
            <a:off x="3404411" y="380087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4A4E8F-D423-0321-62C9-FE8DE79CD85D}"/>
              </a:ext>
            </a:extLst>
          </p:cNvPr>
          <p:cNvSpPr/>
          <p:nvPr/>
        </p:nvSpPr>
        <p:spPr>
          <a:xfrm rot="16200000">
            <a:off x="3405725" y="456937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1A1614-F9D9-0A8A-9180-8CA5A314A221}"/>
              </a:ext>
            </a:extLst>
          </p:cNvPr>
          <p:cNvSpPr/>
          <p:nvPr/>
        </p:nvSpPr>
        <p:spPr>
          <a:xfrm rot="16200000">
            <a:off x="3405726" y="5398290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493350-7D8D-FF1C-42E5-9458377CCEE1}"/>
              </a:ext>
            </a:extLst>
          </p:cNvPr>
          <p:cNvSpPr/>
          <p:nvPr/>
        </p:nvSpPr>
        <p:spPr>
          <a:xfrm rot="16200000">
            <a:off x="4362712" y="2981073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3E6C15-E2D5-7702-31EE-CB0F66835BA9}"/>
              </a:ext>
            </a:extLst>
          </p:cNvPr>
          <p:cNvSpPr/>
          <p:nvPr/>
        </p:nvSpPr>
        <p:spPr>
          <a:xfrm rot="16200000">
            <a:off x="4362713" y="3809989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C05BA4-B8F1-7893-C149-8C103E27B627}"/>
              </a:ext>
            </a:extLst>
          </p:cNvPr>
          <p:cNvSpPr/>
          <p:nvPr/>
        </p:nvSpPr>
        <p:spPr>
          <a:xfrm rot="16200000">
            <a:off x="4364027" y="457848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615B0A-4C20-70E1-8EC2-D07DBAC1B5CA}"/>
              </a:ext>
            </a:extLst>
          </p:cNvPr>
          <p:cNvSpPr/>
          <p:nvPr/>
        </p:nvSpPr>
        <p:spPr>
          <a:xfrm rot="16200000">
            <a:off x="4364027" y="540740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211B292-D089-BB1E-9A3F-5479801F8B52}"/>
              </a:ext>
            </a:extLst>
          </p:cNvPr>
          <p:cNvSpPr/>
          <p:nvPr/>
        </p:nvSpPr>
        <p:spPr>
          <a:xfrm rot="16200000">
            <a:off x="5310069" y="2982343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2B557B-4C03-A311-A723-13A5CD7EE0E9}"/>
              </a:ext>
            </a:extLst>
          </p:cNvPr>
          <p:cNvSpPr/>
          <p:nvPr/>
        </p:nvSpPr>
        <p:spPr>
          <a:xfrm rot="16200000">
            <a:off x="5310070" y="3811259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2BE42BF-2F16-0E2F-1A3A-8979805A522B}"/>
              </a:ext>
            </a:extLst>
          </p:cNvPr>
          <p:cNvSpPr/>
          <p:nvPr/>
        </p:nvSpPr>
        <p:spPr>
          <a:xfrm rot="16200000">
            <a:off x="5311384" y="457975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DF661B-97A5-CD45-5872-647229D120BB}"/>
              </a:ext>
            </a:extLst>
          </p:cNvPr>
          <p:cNvSpPr/>
          <p:nvPr/>
        </p:nvSpPr>
        <p:spPr>
          <a:xfrm rot="16200000">
            <a:off x="5311385" y="540867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1692CBF-E075-DC5F-D904-7BEB159B3CDF}"/>
              </a:ext>
            </a:extLst>
          </p:cNvPr>
          <p:cNvSpPr/>
          <p:nvPr/>
        </p:nvSpPr>
        <p:spPr>
          <a:xfrm>
            <a:off x="1371686" y="239179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CBA1E83-2FBA-8FA0-488C-54E0E79BAE69}"/>
              </a:ext>
            </a:extLst>
          </p:cNvPr>
          <p:cNvSpPr/>
          <p:nvPr/>
        </p:nvSpPr>
        <p:spPr>
          <a:xfrm>
            <a:off x="2323594" y="239179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B42CFCE-4BCE-7546-02C8-EED6B6B98772}"/>
              </a:ext>
            </a:extLst>
          </p:cNvPr>
          <p:cNvSpPr/>
          <p:nvPr/>
        </p:nvSpPr>
        <p:spPr>
          <a:xfrm>
            <a:off x="3275502" y="239179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9E063F-45E3-E4F0-D70B-C5D18A38C556}"/>
              </a:ext>
            </a:extLst>
          </p:cNvPr>
          <p:cNvSpPr/>
          <p:nvPr/>
        </p:nvSpPr>
        <p:spPr>
          <a:xfrm>
            <a:off x="4227410" y="239222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8764676-5433-E531-1EEC-B23AB04178AC}"/>
              </a:ext>
            </a:extLst>
          </p:cNvPr>
          <p:cNvSpPr/>
          <p:nvPr/>
        </p:nvSpPr>
        <p:spPr>
          <a:xfrm>
            <a:off x="5179318" y="239222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92E434-532C-2744-FB42-CEF5BFFB03E0}"/>
              </a:ext>
            </a:extLst>
          </p:cNvPr>
          <p:cNvSpPr/>
          <p:nvPr/>
        </p:nvSpPr>
        <p:spPr>
          <a:xfrm>
            <a:off x="1371686" y="319006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B377EB6-072F-E080-F204-531B054168E3}"/>
              </a:ext>
            </a:extLst>
          </p:cNvPr>
          <p:cNvSpPr/>
          <p:nvPr/>
        </p:nvSpPr>
        <p:spPr>
          <a:xfrm>
            <a:off x="2323594" y="319006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6724FCB-B758-3A22-C530-BAC3B1208784}"/>
              </a:ext>
            </a:extLst>
          </p:cNvPr>
          <p:cNvSpPr/>
          <p:nvPr/>
        </p:nvSpPr>
        <p:spPr>
          <a:xfrm>
            <a:off x="3275502" y="319006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2603D33-3CE6-1397-F9D4-276EDF9DBDDC}"/>
              </a:ext>
            </a:extLst>
          </p:cNvPr>
          <p:cNvSpPr/>
          <p:nvPr/>
        </p:nvSpPr>
        <p:spPr>
          <a:xfrm>
            <a:off x="4227410" y="3190495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A8EE5D6-64F0-6C8B-DEB8-38638C95B447}"/>
              </a:ext>
            </a:extLst>
          </p:cNvPr>
          <p:cNvSpPr/>
          <p:nvPr/>
        </p:nvSpPr>
        <p:spPr>
          <a:xfrm>
            <a:off x="5179318" y="3190495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C254026-73E5-C399-2573-5E8A739D796C}"/>
              </a:ext>
            </a:extLst>
          </p:cNvPr>
          <p:cNvSpPr/>
          <p:nvPr/>
        </p:nvSpPr>
        <p:spPr>
          <a:xfrm>
            <a:off x="1371686" y="399224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FFAC5D9-2D14-52B6-4990-A64592BB6404}"/>
              </a:ext>
            </a:extLst>
          </p:cNvPr>
          <p:cNvSpPr/>
          <p:nvPr/>
        </p:nvSpPr>
        <p:spPr>
          <a:xfrm>
            <a:off x="2323594" y="399224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7DCC26-12C9-7BF1-CBC1-71E39855A28F}"/>
              </a:ext>
            </a:extLst>
          </p:cNvPr>
          <p:cNvSpPr/>
          <p:nvPr/>
        </p:nvSpPr>
        <p:spPr>
          <a:xfrm>
            <a:off x="3275502" y="399224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D798AB9-2F77-4482-6928-935839DB1D8F}"/>
              </a:ext>
            </a:extLst>
          </p:cNvPr>
          <p:cNvSpPr/>
          <p:nvPr/>
        </p:nvSpPr>
        <p:spPr>
          <a:xfrm>
            <a:off x="4227410" y="399267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BA95859-58DC-23DC-0F90-0F72EB2822E6}"/>
              </a:ext>
            </a:extLst>
          </p:cNvPr>
          <p:cNvSpPr/>
          <p:nvPr/>
        </p:nvSpPr>
        <p:spPr>
          <a:xfrm>
            <a:off x="5179318" y="399267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F34D647-7F85-594E-CFCB-FA8D31653138}"/>
              </a:ext>
            </a:extLst>
          </p:cNvPr>
          <p:cNvSpPr/>
          <p:nvPr/>
        </p:nvSpPr>
        <p:spPr>
          <a:xfrm>
            <a:off x="1371686" y="479441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DB3E160-11C1-9793-EA3C-CC4765975439}"/>
              </a:ext>
            </a:extLst>
          </p:cNvPr>
          <p:cNvSpPr/>
          <p:nvPr/>
        </p:nvSpPr>
        <p:spPr>
          <a:xfrm>
            <a:off x="2323594" y="479441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E5EB48B-88B0-3047-73FC-320D52D3D070}"/>
              </a:ext>
            </a:extLst>
          </p:cNvPr>
          <p:cNvSpPr/>
          <p:nvPr/>
        </p:nvSpPr>
        <p:spPr>
          <a:xfrm>
            <a:off x="3275502" y="479441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D97FB67-B351-25BB-56F9-E3F2233D8C41}"/>
              </a:ext>
            </a:extLst>
          </p:cNvPr>
          <p:cNvSpPr/>
          <p:nvPr/>
        </p:nvSpPr>
        <p:spPr>
          <a:xfrm>
            <a:off x="4227410" y="479484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E1B062C-25BB-97D7-C339-33897BE27717}"/>
              </a:ext>
            </a:extLst>
          </p:cNvPr>
          <p:cNvSpPr/>
          <p:nvPr/>
        </p:nvSpPr>
        <p:spPr>
          <a:xfrm>
            <a:off x="5179318" y="479484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D75BC90-927F-3274-F35F-888C73F12441}"/>
              </a:ext>
            </a:extLst>
          </p:cNvPr>
          <p:cNvSpPr/>
          <p:nvPr/>
        </p:nvSpPr>
        <p:spPr>
          <a:xfrm>
            <a:off x="1371686" y="5595518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E5347A-A648-19E2-114B-BEBB951E70B4}"/>
              </a:ext>
            </a:extLst>
          </p:cNvPr>
          <p:cNvSpPr/>
          <p:nvPr/>
        </p:nvSpPr>
        <p:spPr>
          <a:xfrm>
            <a:off x="2323594" y="5595518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AB45322-835A-3B70-C11A-8566FD66E673}"/>
              </a:ext>
            </a:extLst>
          </p:cNvPr>
          <p:cNvSpPr/>
          <p:nvPr/>
        </p:nvSpPr>
        <p:spPr>
          <a:xfrm>
            <a:off x="3275502" y="5595518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C74ED55-F175-4185-82D8-6E3B8C4C14E6}"/>
              </a:ext>
            </a:extLst>
          </p:cNvPr>
          <p:cNvSpPr/>
          <p:nvPr/>
        </p:nvSpPr>
        <p:spPr>
          <a:xfrm>
            <a:off x="4227410" y="5595947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5D4B879-D74D-0DF6-1C3C-DB483FDC0F86}"/>
              </a:ext>
            </a:extLst>
          </p:cNvPr>
          <p:cNvSpPr/>
          <p:nvPr/>
        </p:nvSpPr>
        <p:spPr>
          <a:xfrm>
            <a:off x="5179318" y="5595947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C1D8E17-9F57-3BF9-8998-51930D41DF6C}"/>
              </a:ext>
            </a:extLst>
          </p:cNvPr>
          <p:cNvSpPr/>
          <p:nvPr/>
        </p:nvSpPr>
        <p:spPr>
          <a:xfrm>
            <a:off x="1371686" y="1785909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b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구역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복도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환풍구   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092A10B-C85D-96B2-6E5F-E0D5E96B8042}"/>
              </a:ext>
            </a:extLst>
          </p:cNvPr>
          <p:cNvSpPr/>
          <p:nvPr/>
        </p:nvSpPr>
        <p:spPr>
          <a:xfrm>
            <a:off x="1498863" y="1853262"/>
            <a:ext cx="343885" cy="27149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27BAD34-D658-916B-CA98-1220FDE18C43}"/>
              </a:ext>
            </a:extLst>
          </p:cNvPr>
          <p:cNvSpPr/>
          <p:nvPr/>
        </p:nvSpPr>
        <p:spPr>
          <a:xfrm>
            <a:off x="2982041" y="1853262"/>
            <a:ext cx="343885" cy="271494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E0D990-EC40-D4EF-AF04-0323CFF16222}"/>
              </a:ext>
            </a:extLst>
          </p:cNvPr>
          <p:cNvSpPr/>
          <p:nvPr/>
        </p:nvSpPr>
        <p:spPr>
          <a:xfrm>
            <a:off x="4444149" y="1853262"/>
            <a:ext cx="343885" cy="27149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1BCB6B-DC82-638F-4C43-462F5F9B5E39}"/>
              </a:ext>
            </a:extLst>
          </p:cNvPr>
          <p:cNvSpPr/>
          <p:nvPr/>
        </p:nvSpPr>
        <p:spPr>
          <a:xfrm>
            <a:off x="1543524" y="2538311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3474E15-709E-36B4-C755-7C851F7D23D6}"/>
              </a:ext>
            </a:extLst>
          </p:cNvPr>
          <p:cNvSpPr/>
          <p:nvPr/>
        </p:nvSpPr>
        <p:spPr>
          <a:xfrm>
            <a:off x="3444196" y="4142615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4813061-9C10-D333-20AF-CDF58BC78851}"/>
              </a:ext>
            </a:extLst>
          </p:cNvPr>
          <p:cNvSpPr/>
          <p:nvPr/>
        </p:nvSpPr>
        <p:spPr>
          <a:xfrm>
            <a:off x="1543576" y="5746106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5FB3819-EC16-616E-4090-174732B0B118}"/>
              </a:ext>
            </a:extLst>
          </p:cNvPr>
          <p:cNvSpPr/>
          <p:nvPr/>
        </p:nvSpPr>
        <p:spPr>
          <a:xfrm>
            <a:off x="5351207" y="5746106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A40B0F3-C899-470F-3138-411E95AD232E}"/>
              </a:ext>
            </a:extLst>
          </p:cNvPr>
          <p:cNvSpPr/>
          <p:nvPr/>
        </p:nvSpPr>
        <p:spPr>
          <a:xfrm>
            <a:off x="5346204" y="2538311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0EC7C8A-7217-5DC8-E248-BA66C3FF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7" y="2030432"/>
            <a:ext cx="2481032" cy="194480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BDF2F239-796B-1EA0-55F0-D7019BD2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106" y="2030432"/>
            <a:ext cx="2818348" cy="1944802"/>
          </a:xfrm>
          <a:prstGeom prst="rect">
            <a:avLst/>
          </a:prstGeom>
        </p:spPr>
      </p:pic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33221A42-5251-B8EA-1442-FE7ADE800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88381"/>
              </p:ext>
            </p:extLst>
          </p:nvPr>
        </p:nvGraphicFramePr>
        <p:xfrm>
          <a:off x="8034652" y="3467443"/>
          <a:ext cx="899798" cy="4377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89979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9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</a:t>
                      </a:r>
                      <a:endParaRPr lang="en-US" altLang="ko-KR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A4657D2-7D08-B587-F1C0-688EE4617605}"/>
              </a:ext>
            </a:extLst>
          </p:cNvPr>
          <p:cNvCxnSpPr>
            <a:cxnSpLocks/>
          </p:cNvCxnSpPr>
          <p:nvPr/>
        </p:nvCxnSpPr>
        <p:spPr>
          <a:xfrm>
            <a:off x="8034652" y="3433186"/>
            <a:ext cx="89979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576454FB-77DE-1685-14B8-BC528F3C8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784080"/>
              </p:ext>
            </p:extLst>
          </p:nvPr>
        </p:nvGraphicFramePr>
        <p:xfrm>
          <a:off x="10955654" y="3467443"/>
          <a:ext cx="899798" cy="4377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89979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9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복도</a:t>
                      </a:r>
                      <a:endParaRPr lang="en-US" altLang="ko-KR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DF08B56-35B8-B1A4-601C-390C2F225E66}"/>
              </a:ext>
            </a:extLst>
          </p:cNvPr>
          <p:cNvCxnSpPr>
            <a:cxnSpLocks/>
          </p:cNvCxnSpPr>
          <p:nvPr/>
        </p:nvCxnSpPr>
        <p:spPr>
          <a:xfrm>
            <a:off x="10955654" y="3433186"/>
            <a:ext cx="89979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131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668999" cy="553535"/>
            <a:chOff x="727754" y="116095"/>
            <a:chExt cx="4840582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4182030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구역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80755"/>
              </p:ext>
            </p:extLst>
          </p:nvPr>
        </p:nvGraphicFramePr>
        <p:xfrm>
          <a:off x="1133871" y="4521942"/>
          <a:ext cx="5024882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024882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실험장에서 가장 넓은 공간인 구역은 총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개가 실험장 내에 존재한다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피실험자들의 생존을 도와줄 물자와 각종 유용한 장치들이 배치되어 있지만 이를 쉽게 이용할 수 없도록 극도로 치명적인 함정이 설치되어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함정은 일정 시간을 주기로 작동하도록 설정되어 있으나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외부에서의 조작에 따라 설정된 주기를 무시하고 즉시 작동될 수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1133871" y="4487685"/>
            <a:ext cx="5024882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F671BD7-FB0A-5C03-B198-43D9FBAB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1079193"/>
            <a:ext cx="5024882" cy="3255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067E22-3271-BDC9-1466-F893B5C6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3" y="1079193"/>
            <a:ext cx="5179359" cy="325580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241D-7C05-9CE4-04E4-535056EE3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448825"/>
              </p:ext>
            </p:extLst>
          </p:nvPr>
        </p:nvGraphicFramePr>
        <p:xfrm>
          <a:off x="6286503" y="4521942"/>
          <a:ext cx="5179360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72645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726454">
                  <a:extLst>
                    <a:ext uri="{9D8B030D-6E8A-4147-A177-3AD203B41FA5}">
                      <a16:colId xmlns:a16="http://schemas.microsoft.com/office/drawing/2014/main" val="4244584662"/>
                    </a:ext>
                  </a:extLst>
                </a:gridCol>
                <a:gridCol w="1726453">
                  <a:extLst>
                    <a:ext uri="{9D8B030D-6E8A-4147-A177-3AD203B41FA5}">
                      <a16:colId xmlns:a16="http://schemas.microsoft.com/office/drawing/2014/main" val="28402708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가로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세로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높이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71894F-98F1-EFD7-77B0-A617C44FBF1B}"/>
              </a:ext>
            </a:extLst>
          </p:cNvPr>
          <p:cNvCxnSpPr>
            <a:cxnSpLocks/>
          </p:cNvCxnSpPr>
          <p:nvPr/>
        </p:nvCxnSpPr>
        <p:spPr>
          <a:xfrm>
            <a:off x="6286503" y="4487685"/>
            <a:ext cx="517935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60A439-D253-C379-7651-11DCFF0B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78996"/>
              </p:ext>
            </p:extLst>
          </p:nvPr>
        </p:nvGraphicFramePr>
        <p:xfrm>
          <a:off x="6286503" y="5576853"/>
          <a:ext cx="5179360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8968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89680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함정 작동 주기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지점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군데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   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830D62-D47D-FAF3-9932-70DE861A8C0C}"/>
              </a:ext>
            </a:extLst>
          </p:cNvPr>
          <p:cNvCxnSpPr>
            <a:cxnSpLocks/>
          </p:cNvCxnSpPr>
          <p:nvPr/>
        </p:nvCxnSpPr>
        <p:spPr>
          <a:xfrm>
            <a:off x="6286503" y="5542596"/>
            <a:ext cx="517935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D515049C-7306-B071-3182-3A9CE592A8CE}"/>
              </a:ext>
            </a:extLst>
          </p:cNvPr>
          <p:cNvSpPr/>
          <p:nvPr/>
        </p:nvSpPr>
        <p:spPr>
          <a:xfrm>
            <a:off x="7862047" y="3532094"/>
            <a:ext cx="259976" cy="152400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EC1942B-0ACA-7281-47D5-387516128EFF}"/>
              </a:ext>
            </a:extLst>
          </p:cNvPr>
          <p:cNvSpPr/>
          <p:nvPr/>
        </p:nvSpPr>
        <p:spPr>
          <a:xfrm>
            <a:off x="9610165" y="3532094"/>
            <a:ext cx="259976" cy="152400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E89C6F-EAD8-CD81-807B-02F1EF9CC30B}"/>
              </a:ext>
            </a:extLst>
          </p:cNvPr>
          <p:cNvSpPr/>
          <p:nvPr/>
        </p:nvSpPr>
        <p:spPr>
          <a:xfrm>
            <a:off x="7458635" y="3989294"/>
            <a:ext cx="322730" cy="17375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F9A01CD-84D8-6DB1-E95D-1E689CCB8E33}"/>
              </a:ext>
            </a:extLst>
          </p:cNvPr>
          <p:cNvSpPr/>
          <p:nvPr/>
        </p:nvSpPr>
        <p:spPr>
          <a:xfrm>
            <a:off x="9968753" y="3989294"/>
            <a:ext cx="322730" cy="17375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B55D8F2-E0BF-95DF-DBBE-70AD5B51BE75}"/>
              </a:ext>
            </a:extLst>
          </p:cNvPr>
          <p:cNvSpPr/>
          <p:nvPr/>
        </p:nvSpPr>
        <p:spPr>
          <a:xfrm>
            <a:off x="10273555" y="6187611"/>
            <a:ext cx="322730" cy="17375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241D-7C05-9CE4-04E4-535056EE3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236202"/>
              </p:ext>
            </p:extLst>
          </p:nvPr>
        </p:nvGraphicFramePr>
        <p:xfrm>
          <a:off x="999566" y="4523539"/>
          <a:ext cx="5051611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68387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683871">
                  <a:extLst>
                    <a:ext uri="{9D8B030D-6E8A-4147-A177-3AD203B41FA5}">
                      <a16:colId xmlns:a16="http://schemas.microsoft.com/office/drawing/2014/main" val="4244584662"/>
                    </a:ext>
                  </a:extLst>
                </a:gridCol>
                <a:gridCol w="1683870">
                  <a:extLst>
                    <a:ext uri="{9D8B030D-6E8A-4147-A177-3AD203B41FA5}">
                      <a16:colId xmlns:a16="http://schemas.microsoft.com/office/drawing/2014/main" val="28402708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가로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세로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높이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71894F-98F1-EFD7-77B0-A617C44FBF1B}"/>
              </a:ext>
            </a:extLst>
          </p:cNvPr>
          <p:cNvCxnSpPr>
            <a:cxnSpLocks/>
          </p:cNvCxnSpPr>
          <p:nvPr/>
        </p:nvCxnSpPr>
        <p:spPr>
          <a:xfrm>
            <a:off x="999566" y="4489282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60A439-D253-C379-7651-11DCFF0B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312041"/>
              </p:ext>
            </p:extLst>
          </p:nvPr>
        </p:nvGraphicFramePr>
        <p:xfrm>
          <a:off x="999566" y="5578450"/>
          <a:ext cx="5051610" cy="82224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2580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25805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통상 이동 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이동 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* {1 + 0.1*(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코어 개수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)}m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* {1 + 0.1*(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코어 개수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)}m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830D62-D47D-FAF3-9932-70DE861A8C0C}"/>
              </a:ext>
            </a:extLst>
          </p:cNvPr>
          <p:cNvCxnSpPr>
            <a:cxnSpLocks/>
          </p:cNvCxnSpPr>
          <p:nvPr/>
        </p:nvCxnSpPr>
        <p:spPr>
          <a:xfrm>
            <a:off x="999566" y="5544193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958F8B-4342-FB15-A37A-20C7CB78CBF5}"/>
              </a:ext>
            </a:extLst>
          </p:cNvPr>
          <p:cNvSpPr txBox="1"/>
          <p:nvPr/>
        </p:nvSpPr>
        <p:spPr>
          <a:xfrm>
            <a:off x="1362962" y="209608"/>
            <a:ext cx="418619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맵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구역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주요 오브젝트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BBB58-A3CD-D769-EBE0-2A6E491FF979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3 .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179" name="그림 178" descr="상자이(가) 표시된 사진&#10;&#10;자동 생성된 설명">
            <a:extLst>
              <a:ext uri="{FF2B5EF4-FFF2-40B4-BE49-F238E27FC236}">
                <a16:creationId xmlns:a16="http://schemas.microsoft.com/office/drawing/2014/main" id="{462B3970-CD19-3CC7-5074-F9DCC264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0" t="16897" r="23368" b="4561"/>
          <a:stretch/>
        </p:blipFill>
        <p:spPr>
          <a:xfrm>
            <a:off x="1012929" y="1115048"/>
            <a:ext cx="5024882" cy="3255802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45D1ED-D79F-4514-98E4-955926520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3937"/>
              </p:ext>
            </p:extLst>
          </p:nvPr>
        </p:nvGraphicFramePr>
        <p:xfrm>
          <a:off x="6187141" y="1122093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분쇄기 이동 경로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/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배치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B038D9-84AB-F64A-8DD6-484C60110932}"/>
              </a:ext>
            </a:extLst>
          </p:cNvPr>
          <p:cNvCxnSpPr>
            <a:cxnSpLocks/>
          </p:cNvCxnSpPr>
          <p:nvPr/>
        </p:nvCxnSpPr>
        <p:spPr>
          <a:xfrm>
            <a:off x="6187141" y="1087836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89D4A95-E3F5-474C-CA0E-F85BB3315425}"/>
              </a:ext>
            </a:extLst>
          </p:cNvPr>
          <p:cNvSpPr/>
          <p:nvPr/>
        </p:nvSpPr>
        <p:spPr>
          <a:xfrm>
            <a:off x="6678791" y="1808494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36000" rtlCol="0" anchor="b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화살표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     )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이동 경로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원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    )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배치 지역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endParaRPr lang="ko-KR" altLang="en-US" sz="1900" b="1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D3E53E3-88DF-7860-B7F8-561B872A8854}"/>
              </a:ext>
            </a:extLst>
          </p:cNvPr>
          <p:cNvGrpSpPr/>
          <p:nvPr/>
        </p:nvGrpSpPr>
        <p:grpSpPr>
          <a:xfrm>
            <a:off x="6677710" y="2452761"/>
            <a:ext cx="4428437" cy="3741970"/>
            <a:chOff x="813013" y="1193388"/>
            <a:chExt cx="6102823" cy="5076898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12645DD-9BB2-CAE9-0674-CD41831480C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016F500-9F8D-0A62-6031-F6ACC8AEFFE9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A9E7D03-9C69-181F-0612-1ED1552ED073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3037E26-F1A6-E4DD-9FEF-A354AC381948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B417F93-6A38-5AC9-316A-5DEA0D35E40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3C8A8EF-3C73-891E-AF96-812103C05E4E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945102B-EC2D-6D09-A3A6-E77502A44E23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C96978A-111E-F7AD-7C18-66BE5ECA5C35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5DB8704-D8CC-4B0F-71B8-74DE13601B70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4572DA4-E09D-05F0-2674-AEE203148FC7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EE371AC-8A31-0C85-3BED-2DE43B9F899A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AF1517A-BCBD-56ED-67B8-D8264F9473B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1829A07-63A6-6B7C-803A-32E67C7D16C2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2524BFF-AAB6-9217-7B77-FCA4AD53BD2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85CF175-62BD-3633-B26B-123DBC9A83E1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3D29A96-9893-C49D-905F-783D06AC16D1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D1F63B9-EBEB-1D90-C307-5DA9DD3318CB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5FEE47C-15E2-4B77-FAD8-26AC9A6F0C3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0BFC66C-A38F-B9C4-4077-8C52B25ED7F5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F6FBF5F-98BD-16FF-A0F6-0E3A48FB8B90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558C654-9DF8-C0DD-9129-5142B7812902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91B3AA8-FBC6-3EC9-B9D2-386230644F73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952D649C-CEB9-933D-545A-22769DB6E3E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4A78979-C3C0-ECB0-F0A1-02E65A11EBB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2FDA068D-D21B-6540-7524-4E3D5C2A301A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1BE3B1C-2EF8-1C88-7595-8F8E47E04EDD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6CAB01D-E26D-0755-AE29-3C9A5E307EE4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74B4E22-A1DC-6A91-46AB-7AF3CE4D54D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1A2F7A7-32EC-6DC9-E756-1933B5CD65CD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425DAAB-FAC2-5ABC-56EA-DA389FC35A6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A5320D7-5C98-E449-885E-018AE95D0C81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E0AFA18-4968-474D-2E38-9DA44C88DF3D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EE11484B-FF71-7795-CCBF-99770B16EB8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A7FD639-BB11-22D1-4DBC-359F4FC31093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45FE85-EEF3-3E66-DB8A-D3DAF6031EEF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804AEFA-5A31-AD33-3B67-00F2E0523E15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E19E67B-BFBE-0E92-DDB4-D393A830D6E2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1A38FA-F57C-8C1B-0AF2-A08FB51187A0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0DAF1BD-EB61-994D-D08F-CB7C05825B7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EC2B3A3-7D7D-BAA6-006F-2A4108C043F2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167B3F4-8C78-AD48-6075-09EC548B5D9C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A2492CD-C73E-078D-36E1-FD6FFD6CBF6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F07E881D-2745-67A8-4041-C2E4832F554A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9A9E19-E0EF-70FB-354F-7E595A911E1F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43B6355-4CF1-0280-D418-8EF0C859154E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89622ED-9D3F-DE36-0C29-83999F99651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2145698-9898-DC14-6D86-7D61CA7381A9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2F6499E-FCB7-991C-E87E-9980932FE8BE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4CF4E613-162A-AB0B-5689-680C90A70318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B740E13-F5D9-BA44-B6DA-D5C69F9EE552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6985119-732C-21F2-E4A3-0E030800D489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5825230-5DC7-3E0D-38BA-3F4A7050B613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C7BC385-9971-16EF-2860-AE401AB9CFD3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35D254A-ADCC-ED0C-853B-842D37FD4AC9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AADC149-4876-43ED-CF25-53955BA844CF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A901DF8F-7816-C7C1-1FEC-B8E0F441F6F1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EC92D48-6523-CC86-0643-A426E0F48B7C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9E000DA-7C53-6346-2800-5BED3AFA5311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1AE3F1B-2248-BF1F-963F-F06283542BB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BBA2794B-9617-29D3-D08B-413A861361EB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F388F6D-BC1C-5685-83DD-ED74610BE36D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CB175C5-DD86-1AFF-CEC6-002B95CE90FD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719391DA-6FE6-EC7C-013F-057E2CD4817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29C85CD-9184-7E4B-3EDE-95732BDC6514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2DCF1B1-9829-4EA7-64BC-B986D8FBD7EC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8E341030-268F-E8FD-91D7-8463ECCDED6C}"/>
              </a:ext>
            </a:extLst>
          </p:cNvPr>
          <p:cNvCxnSpPr>
            <a:cxnSpLocks/>
            <a:stCxn id="196" idx="0"/>
            <a:endCxn id="216" idx="2"/>
          </p:cNvCxnSpPr>
          <p:nvPr/>
        </p:nvCxnSpPr>
        <p:spPr>
          <a:xfrm>
            <a:off x="6988113" y="2452761"/>
            <a:ext cx="0" cy="374154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C9A0347-C1C7-9AC5-459F-D7342870FCF1}"/>
              </a:ext>
            </a:extLst>
          </p:cNvPr>
          <p:cNvCxnSpPr>
            <a:cxnSpLocks/>
            <a:stCxn id="200" idx="3"/>
            <a:endCxn id="196" idx="1"/>
          </p:cNvCxnSpPr>
          <p:nvPr/>
        </p:nvCxnSpPr>
        <p:spPr>
          <a:xfrm flipH="1" flipV="1">
            <a:off x="6677710" y="2721670"/>
            <a:ext cx="4428437" cy="43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A186BF82-A5A2-DB57-9C70-F33858D9D8DE}"/>
              </a:ext>
            </a:extLst>
          </p:cNvPr>
          <p:cNvCxnSpPr>
            <a:cxnSpLocks/>
          </p:cNvCxnSpPr>
          <p:nvPr/>
        </p:nvCxnSpPr>
        <p:spPr>
          <a:xfrm flipH="1" flipV="1">
            <a:off x="6651454" y="5920013"/>
            <a:ext cx="4428437" cy="43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684B651A-C465-C323-8055-45A76FA46326}"/>
              </a:ext>
            </a:extLst>
          </p:cNvPr>
          <p:cNvCxnSpPr>
            <a:cxnSpLocks/>
          </p:cNvCxnSpPr>
          <p:nvPr/>
        </p:nvCxnSpPr>
        <p:spPr>
          <a:xfrm>
            <a:off x="10790741" y="2452761"/>
            <a:ext cx="0" cy="3741541"/>
          </a:xfrm>
          <a:prstGeom prst="straightConnector1">
            <a:avLst/>
          </a:prstGeom>
          <a:ln w="76200">
            <a:solidFill>
              <a:srgbClr val="66FF66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0A5D8EAF-BFF4-EF5C-20A3-14130CFBEC7E}"/>
              </a:ext>
            </a:extLst>
          </p:cNvPr>
          <p:cNvSpPr/>
          <p:nvPr/>
        </p:nvSpPr>
        <p:spPr>
          <a:xfrm>
            <a:off x="6882129" y="2378850"/>
            <a:ext cx="211967" cy="184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06846DA-36F1-8489-A63E-F27F1B7B0E87}"/>
              </a:ext>
            </a:extLst>
          </p:cNvPr>
          <p:cNvSpPr/>
          <p:nvPr/>
        </p:nvSpPr>
        <p:spPr>
          <a:xfrm>
            <a:off x="10981686" y="2638077"/>
            <a:ext cx="211967" cy="184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699636CC-C468-B4DF-67DE-5FDA5DDA3B1C}"/>
              </a:ext>
            </a:extLst>
          </p:cNvPr>
          <p:cNvSpPr/>
          <p:nvPr/>
        </p:nvSpPr>
        <p:spPr>
          <a:xfrm>
            <a:off x="10684757" y="6071493"/>
            <a:ext cx="211967" cy="184848"/>
          </a:xfrm>
          <a:prstGeom prst="ellipse">
            <a:avLst/>
          </a:prstGeom>
          <a:solidFill>
            <a:srgbClr val="66FF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1AA093C-E6FF-B284-C6AA-56B368D02A17}"/>
              </a:ext>
            </a:extLst>
          </p:cNvPr>
          <p:cNvSpPr/>
          <p:nvPr/>
        </p:nvSpPr>
        <p:spPr>
          <a:xfrm>
            <a:off x="6599315" y="5827589"/>
            <a:ext cx="211967" cy="18484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9850671-5E52-7A23-B357-0C59388F6CC6}"/>
              </a:ext>
            </a:extLst>
          </p:cNvPr>
          <p:cNvCxnSpPr>
            <a:cxnSpLocks/>
          </p:cNvCxnSpPr>
          <p:nvPr/>
        </p:nvCxnSpPr>
        <p:spPr>
          <a:xfrm>
            <a:off x="7575177" y="2020074"/>
            <a:ext cx="31719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B721675A-3479-A3A2-6534-EBDFE44EA5F3}"/>
              </a:ext>
            </a:extLst>
          </p:cNvPr>
          <p:cNvSpPr/>
          <p:nvPr/>
        </p:nvSpPr>
        <p:spPr>
          <a:xfrm>
            <a:off x="9524469" y="1911613"/>
            <a:ext cx="228908" cy="2122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882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60A439-D253-C379-7651-11DCFF0B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36586"/>
              </p:ext>
            </p:extLst>
          </p:nvPr>
        </p:nvGraphicFramePr>
        <p:xfrm>
          <a:off x="999566" y="5578450"/>
          <a:ext cx="5051610" cy="82224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2580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25805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사용 횟수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재사용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쿨타임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830D62-D47D-FAF3-9932-70DE861A8C0C}"/>
              </a:ext>
            </a:extLst>
          </p:cNvPr>
          <p:cNvCxnSpPr>
            <a:cxnSpLocks/>
          </p:cNvCxnSpPr>
          <p:nvPr/>
        </p:nvCxnSpPr>
        <p:spPr>
          <a:xfrm>
            <a:off x="999566" y="5544193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958F8B-4342-FB15-A37A-20C7CB78CBF5}"/>
              </a:ext>
            </a:extLst>
          </p:cNvPr>
          <p:cNvSpPr txBox="1"/>
          <p:nvPr/>
        </p:nvSpPr>
        <p:spPr>
          <a:xfrm>
            <a:off x="1362962" y="209608"/>
            <a:ext cx="418619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맵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복도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주요 오브젝트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BBB58-A3CD-D769-EBE0-2A6E491FF979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3 .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0695A53-EB69-B28E-AB71-B6AC91224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06578"/>
              </p:ext>
            </p:extLst>
          </p:nvPr>
        </p:nvGraphicFramePr>
        <p:xfrm>
          <a:off x="6187141" y="1122093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단말기 배치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B8D2C02-F1F9-117C-1D03-C26B14B3AB6A}"/>
              </a:ext>
            </a:extLst>
          </p:cNvPr>
          <p:cNvCxnSpPr>
            <a:cxnSpLocks/>
          </p:cNvCxnSpPr>
          <p:nvPr/>
        </p:nvCxnSpPr>
        <p:spPr>
          <a:xfrm>
            <a:off x="6187141" y="1087836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5AD4C8-6B43-4CAB-C00E-73AA2B014993}"/>
              </a:ext>
            </a:extLst>
          </p:cNvPr>
          <p:cNvGrpSpPr/>
          <p:nvPr/>
        </p:nvGrpSpPr>
        <p:grpSpPr>
          <a:xfrm>
            <a:off x="6677710" y="2452761"/>
            <a:ext cx="4428437" cy="3741970"/>
            <a:chOff x="813013" y="1193388"/>
            <a:chExt cx="6102823" cy="507689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811AC9C-B65D-708F-4324-5E094800D4DE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E36267-E91F-8614-4F0D-A6F613464A20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203968-CE6E-A83A-45E2-54CFD3DFA259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95F46E-F99E-C397-03C6-B96B71429FC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E7695D-1101-F7FC-7A4F-0D1277EE38B3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2E7E33-0FA8-617A-58E8-8E489D2D06D7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A72913E-8D98-3DDA-9FAF-04AAA048A6C5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6EA20C-4D1A-9877-D61C-C31FB9F51A0C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7132DA-46A4-56E7-56E5-A4FF9FBD161E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106B6D-C4AD-8179-1C46-5B8BEEB12A4D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337647F-B691-84B9-7C18-053F09C212B8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DC4998-ADA0-A29E-B925-3241A52E7945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4860B0-576B-9E01-0C3D-C7FA1ED824D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EA18D4-8B43-A9BF-5C5A-8916C45E68E3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DAC2F2C-697C-B177-D8E3-0BC5496E995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762BBE5-5C14-523D-E894-89D6E6240BFF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769FF8B-3BFB-EA6A-748A-B741E2109F7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DF24AB-0D80-136D-C34D-F95BF83D485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688CC34-A99B-AB53-9087-C959532FF97E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0CA069E-C862-5681-B117-5F7F86320BB7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63FF993-275C-AAC0-921B-4D7D8C3BA9B6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426DE47-39B7-D5D7-B2E0-0DBA2426924E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68BF82C-C2CC-D07B-378D-98F7CE3FC7FF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E3B1D2-853E-A7AF-D9EC-F408DFAC738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E5563F8-52E8-2F4C-E90B-70131137BD63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B72065B-2FFA-38A1-5CEA-86D040C9A9DD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5B662D4-DDA0-1F25-31AA-09855BA1C7C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4D483E9-A210-F969-736F-D43776341407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D442511-1513-8142-E57C-F60FE8E6DADF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84C5FE-6ED1-C8E1-8219-63EE00C1FCCC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1D2BBD7-CB49-0312-6E47-2176C480ADBC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681C04B-D3E0-F579-CC37-71BB2E33B01B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629AEF2-6E76-DC2E-4252-5B67F79F6C51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9F17F02-13AF-2EF3-25C0-267044A053A2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CC49C98-EE29-7AD3-AEAB-890FC054CEF6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67B21AB-DECE-2C13-1DED-726B8F60D38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E2D76F3-61D7-6C8A-A87F-6445AC7D6744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5BE15C-7197-D68B-43CF-108BF349205B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15A462E-8FD7-C98B-2D12-6BAEE4CCE8DE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218F65-D0ED-26DC-F0BE-D053A8779522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D75A4BF-82A0-DE9F-9323-016E89301201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2D8171-7127-CFBE-6B55-51D070BEF66A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5B6C8D-62B1-0D97-9AED-C842560A7CB1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225CE75-A57C-7465-9B69-F229A7C26B5D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25BAE14-CFEC-ADFC-E700-DBC9278F8E52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9F0B33C-C733-DCD8-2B34-C61C12041A8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4070C15-B94B-9090-8FE3-C42F3CCD14AD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588CAB5-8FFC-C8EA-5C71-C0CAE35CB1F5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EAC987A-1256-22AF-7E62-70C923F7B686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EFA08A6-4FC4-E401-E827-C341F9288894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9ABA68B-8412-8C61-76D6-0AB40FEFCABB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4963B47-12BF-5672-F308-DB403A59678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35D4C39-F5F7-58FC-2DD4-C1D0CC2FBA10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0D6C3DB-D99E-36A8-ABCF-4499924BEFC6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E881BB4-4C6D-F749-B70E-B4F42D084807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D6BCFFD-B53D-E1E1-5E50-8B48B614B9A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C6E9451-B33B-F71E-1420-7A29317F6BAD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6D5FAC8-A1EB-8B9F-4124-E5AFAA6C26D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70FFC33-7361-2198-15AC-D94AFA91303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4B4D05B-AB81-BE9E-19AD-EC71DA82B162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03371F73-32E0-9EF0-7C30-F0B84EF06264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E63C7AE-1713-C5EA-3184-010D40C0914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AFB30C1-3F8C-9D64-6127-DA8FA7237436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3FB26F0-7CD6-A69A-1422-9754FBD5E85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FC77EF4-D0DD-BD6E-B3F1-2BDFCECCC290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170E267C-5552-9EC1-D2D1-ED36C4848AE5}"/>
              </a:ext>
            </a:extLst>
          </p:cNvPr>
          <p:cNvGrpSpPr/>
          <p:nvPr/>
        </p:nvGrpSpPr>
        <p:grpSpPr>
          <a:xfrm>
            <a:off x="6670863" y="1808277"/>
            <a:ext cx="4428437" cy="438302"/>
            <a:chOff x="7026382" y="1796667"/>
            <a:chExt cx="4428437" cy="438302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384196C-3316-E89A-51A5-C42053F8676A}"/>
                </a:ext>
              </a:extLst>
            </p:cNvPr>
            <p:cNvSpPr/>
            <p:nvPr/>
          </p:nvSpPr>
          <p:spPr>
            <a:xfrm>
              <a:off x="7026382" y="1796667"/>
              <a:ext cx="4428437" cy="43830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         : 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배치 가능                    </a:t>
              </a:r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: 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배치 불가                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8F83BE7-97A8-2FF4-19F0-1BF2C932252C}"/>
                </a:ext>
              </a:extLst>
            </p:cNvPr>
            <p:cNvSpPr/>
            <p:nvPr/>
          </p:nvSpPr>
          <p:spPr>
            <a:xfrm>
              <a:off x="7245526" y="1872985"/>
              <a:ext cx="343885" cy="27149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AC1019A-920B-D17A-E3DD-90923D3CA7C1}"/>
                </a:ext>
              </a:extLst>
            </p:cNvPr>
            <p:cNvSpPr/>
            <p:nvPr/>
          </p:nvSpPr>
          <p:spPr>
            <a:xfrm>
              <a:off x="9397831" y="1872985"/>
              <a:ext cx="343885" cy="27149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25" name="표 224">
            <a:extLst>
              <a:ext uri="{FF2B5EF4-FFF2-40B4-BE49-F238E27FC236}">
                <a16:creationId xmlns:a16="http://schemas.microsoft.com/office/drawing/2014/main" id="{56FDD957-88D5-9A80-FB55-D59B42D43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47212"/>
              </p:ext>
            </p:extLst>
          </p:nvPr>
        </p:nvGraphicFramePr>
        <p:xfrm>
          <a:off x="999566" y="3436354"/>
          <a:ext cx="5051610" cy="195684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2580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25805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기능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소거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108000" marB="36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복도 폐쇄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108000" marB="36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구역을 지정한 후 발동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구역에 설치된 레이저 절단기가 작동하여 구역 내의 모든 피실험자를 제거한다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복도를 최대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개까지 지정한 후 발동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복도의 양 끝을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분간 봉쇄하여 해당 복도를 통한 이동을 봉쇄한다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33718"/>
                  </a:ext>
                </a:extLst>
              </a:tr>
            </a:tbl>
          </a:graphicData>
        </a:graphic>
      </p:graphicFrame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BA321C61-B9F5-F0CE-8738-E48389CA08E1}"/>
              </a:ext>
            </a:extLst>
          </p:cNvPr>
          <p:cNvCxnSpPr>
            <a:cxnSpLocks/>
          </p:cNvCxnSpPr>
          <p:nvPr/>
        </p:nvCxnSpPr>
        <p:spPr>
          <a:xfrm>
            <a:off x="999566" y="3402097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그림 226">
            <a:extLst>
              <a:ext uri="{FF2B5EF4-FFF2-40B4-BE49-F238E27FC236}">
                <a16:creationId xmlns:a16="http://schemas.microsoft.com/office/drawing/2014/main" id="{D1FA0447-2859-968A-710D-7ECF2400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4" y="1087836"/>
            <a:ext cx="2511900" cy="2161572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07D0A540-25C2-54C0-882B-52DD2E6B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740" y="1087836"/>
            <a:ext cx="2511900" cy="21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0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668999" cy="553535"/>
            <a:chOff x="727754" y="116095"/>
            <a:chExt cx="4840582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4182030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복도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오브젝트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363439"/>
              </p:ext>
            </p:extLst>
          </p:nvPr>
        </p:nvGraphicFramePr>
        <p:xfrm>
          <a:off x="1017110" y="4490565"/>
          <a:ext cx="5024882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024882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키카드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단말기 활성을 위해 필요한 소모품인 키카드는 실험 시작과 동시에 무작위로 지정된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통로에 각각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개씩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스폰된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키카드의 위치는 피실험자가 해당 키카드를 획득하기 전까지 모든 피실험자들에게 공유된다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키카드는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인당 최대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개까지 습득이 가능하며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 중 사망할 경우 아이템의 형태로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드랍되어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타 피실험자가 강탈할 수 있기 때문에 습득 시 빠른 사용이 요구되어진다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1017110" y="4456308"/>
            <a:ext cx="5024882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E535B6-C190-E972-2434-DB11D7D8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11" y="1043333"/>
            <a:ext cx="5024882" cy="3255803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60634E2-85F1-5518-16FC-F3FF1A08E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90190"/>
              </p:ext>
            </p:extLst>
          </p:nvPr>
        </p:nvGraphicFramePr>
        <p:xfrm>
          <a:off x="6187141" y="1122093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키카드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FDD6BF-CA1D-31B4-613B-9EE85410E8FD}"/>
              </a:ext>
            </a:extLst>
          </p:cNvPr>
          <p:cNvCxnSpPr>
            <a:cxnSpLocks/>
          </p:cNvCxnSpPr>
          <p:nvPr/>
        </p:nvCxnSpPr>
        <p:spPr>
          <a:xfrm>
            <a:off x="6187141" y="1087836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236525-F8B1-CE94-782A-1ABB27CC5DE6}"/>
              </a:ext>
            </a:extLst>
          </p:cNvPr>
          <p:cNvGrpSpPr/>
          <p:nvPr/>
        </p:nvGrpSpPr>
        <p:grpSpPr>
          <a:xfrm>
            <a:off x="6677710" y="2452761"/>
            <a:ext cx="4428437" cy="3741970"/>
            <a:chOff x="813013" y="1193388"/>
            <a:chExt cx="6102823" cy="507689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10608F5-3A94-7D47-9015-5F5DA6D9DC97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24CEE4-6A59-08F0-00B9-6E92D2D7BB9E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3246DD-41FB-B1F4-C987-77C6A773C7BF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E19D19-CC9E-F82B-814A-7178B9937670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B49A47-EAF9-8704-814D-2E4BE7827D48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743DCB-2BF3-AC2E-59C3-4CED715A4E58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13AC24-608F-331F-B8E3-225B2230EC9D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FAC2038-E83C-4A39-14D5-DFF8D9506E0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C1AAB3-1979-0D40-707C-7C6FA1463542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8683563-79FE-EDCF-5F29-9B8E424859FB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43903F6-D18C-3E5F-F6C8-8027878695E3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774F7E-FA07-0995-3243-D10B97A4C574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963FE7B-2FAE-C00B-B492-2CD2291CEF73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770A5A1-E5EB-8C65-E7A0-1E12A2462F49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535B102-749E-0829-4AFB-16CFBCD3DC9F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DAEDA2-FD48-030C-C639-AAF353FD26C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DB9AE1-98D4-D571-CE67-F7C60ED77BA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15FD5C9-6B0F-EB8A-7B91-94709BFDEC65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68CED41-540C-144D-D896-63DE8219FF1A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3EAB8DD-9B00-038C-3318-73164A6795F2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28A05D7-7948-325C-8A4B-2C5A949A907D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5EC653E-1FEB-8820-9F28-F59BEF3E697A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C8042B4-8B11-87A2-9E2C-A38E68583664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A24E906-CFB3-8DCF-7182-2013DA41606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E18FA32-6114-17D1-037C-50D526D26B4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2C933BE-7E36-9DFE-9582-CF3748D83AF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4A2EBC5-9347-360B-E1FD-2FE03894E9AF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1B48DD9-8D06-ED3E-1764-FB072F134950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F822AC-7396-7DA8-14DB-9B526BD6B2F3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BBDB2D-DA52-29F4-3920-A0571C30B9DE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3953CF3-E2B8-7328-6AA2-A19E44F7E213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47CC4F8-3090-ED3B-56BC-B9D52F0861B6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A26B4DC-872A-FE55-0332-BF3DA915F78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4F843A7-AF83-3705-8A10-CC6BEE2A423A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7DECC1-2428-DB04-700C-6506A32E1736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3E9B2C3-CC25-E90D-02D8-12030BBE7CA3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6C2B346-00FC-F4F2-4944-94DFB39EB0E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815ABD7-8223-2981-F8CF-8ECB419B25D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413FF1-867C-B238-3A31-883C807C7E71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4461183-5EE7-FB9E-B670-A54828E6BCE1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B58CEB4-1C91-CF97-A2AB-400EB18D901A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E7FC0DE-DFF7-FD9C-78D3-233BC3BE818C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314A7C7-DC85-583A-8729-6DA94BF71DE5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86891A9-CE5A-FCD5-9D84-3CC5DA942F01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79D339C-C3D9-605F-B840-228A6F273FED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99F8339-90E7-2304-F76C-F5EC86FA35E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E757A79-C98B-2EB3-E2AC-25FCD781F702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7FE841E-7432-E520-9CFF-786D6C081C4B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97A5B04-3E54-4A1E-23C0-6F92B8DB5CC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4A31EC5-2EE0-F59A-BCEF-77CF0DBFA41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4BA39E0-0132-611E-5E2C-DE5972D589B8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F1E06E7-CEE0-BE55-9119-42D53979ACC9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F5EA799-EC11-40B0-9B93-84A5F4C5FBA7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9F5CE63-5064-C515-B42D-B0CB1CEB75CC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B393771-1110-BD03-F4D1-6E1476E99C88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303135-C2D7-FBA5-1D7E-8F3FAC82485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089FE1A-C4F2-A807-8929-F73D228275D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E5B99C0-D45A-D384-28A8-E02818979CA4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A4A165D-0D7B-6B86-DD0E-47A29433A8AE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C04FFAE-B754-DFAB-75F7-EA857CDFF379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A798637-F482-AE16-89F5-F27178F7E32C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A686204-8EF7-B607-9D05-8228EF4DECF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0A6A7F3-EC31-CFA7-B7F1-A4297C8B6319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888EFFA-1DE7-E217-4700-2A74B9B7239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5E6C65D-3D88-8C91-895F-593FDE59CE45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2B57C4B-4815-6CC6-6A4C-14CC71D1709C}"/>
              </a:ext>
            </a:extLst>
          </p:cNvPr>
          <p:cNvGrpSpPr/>
          <p:nvPr/>
        </p:nvGrpSpPr>
        <p:grpSpPr>
          <a:xfrm>
            <a:off x="6670863" y="1808277"/>
            <a:ext cx="4428437" cy="438302"/>
            <a:chOff x="7026382" y="1796667"/>
            <a:chExt cx="4428437" cy="43830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F9B9033-1BB3-C591-3EB0-6CC9A03CB9B3}"/>
                </a:ext>
              </a:extLst>
            </p:cNvPr>
            <p:cNvSpPr/>
            <p:nvPr/>
          </p:nvSpPr>
          <p:spPr>
            <a:xfrm>
              <a:off x="7026382" y="1796667"/>
              <a:ext cx="4428437" cy="43830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         : </a:t>
              </a:r>
              <a:r>
                <a:rPr lang="ko-KR" altLang="en-US" sz="1900" b="1" dirty="0" err="1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스폰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가능                    </a:t>
              </a:r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: </a:t>
              </a:r>
              <a:r>
                <a:rPr lang="ko-KR" altLang="en-US" sz="1900" b="1" dirty="0" err="1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스폰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불가                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2B0FD0-AE85-23E4-C236-1CAC1F4872F8}"/>
                </a:ext>
              </a:extLst>
            </p:cNvPr>
            <p:cNvSpPr/>
            <p:nvPr/>
          </p:nvSpPr>
          <p:spPr>
            <a:xfrm>
              <a:off x="7245526" y="1872985"/>
              <a:ext cx="343885" cy="27149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B58A6AC-C93C-A90C-C4E4-6746C168123D}"/>
                </a:ext>
              </a:extLst>
            </p:cNvPr>
            <p:cNvSpPr/>
            <p:nvPr/>
          </p:nvSpPr>
          <p:spPr>
            <a:xfrm>
              <a:off x="9397831" y="1872985"/>
              <a:ext cx="343885" cy="27149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1921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E95A-5ABA-3FEA-02EB-437CC629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BA915E-45E8-C363-FF06-12795505652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CDD62D-3E73-15A1-B5CB-6AF75FD0E44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0CE44C-DEDF-34DA-73F7-D6413F15385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FCA172-8335-3706-EFD7-AB55B8027BD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3B1960-ECF7-6330-E26C-8E0250B17E0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67875-132C-7842-C560-7A24728C507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B20CF3-7455-06E7-0752-89FE44FE5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2367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차세대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고위력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돌격소총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D1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연구하며 획득한 데이터와 기술을 집약시킨 차세대 돌격소총의 초기형이다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정제된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방출하는 파괴적인 에너지를 안정적으로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연사할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 있게 설계되었으며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사용자가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장기간 노출될 시 발생하는 부작용을 최대한 억제하는 안전장치가 탑재되어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0D2F2F-2139-6E16-B31D-BF575DBCBAB2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72274587-5857-0DE7-B288-B26D0625A590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427E933-7386-6BD6-8AC6-D451FB3B4B6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1A42921-5799-05F7-8869-F1FAF7E85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00605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C64520F-1E4F-4BB8-7A1A-8748F7EB8239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455944D-E09C-511B-DEAA-0A27EDE9D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07125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카트리지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D0082E0-93DB-5946-4B60-02848D11DF47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525B902F-9F09-EB2B-9726-1258BA250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97123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5289D72-FE95-32E8-D502-37F4E7F8217E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9C9E1F35-EBA3-377D-97E1-191267DD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55755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E229D8-D8A7-A4EE-A7A1-EA293700085A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ci-Fi rifle (110k Any feedback before posting the final thing?  r/blender">
            <a:extLst>
              <a:ext uri="{FF2B5EF4-FFF2-40B4-BE49-F238E27FC236}">
                <a16:creationId xmlns:a16="http://schemas.microsoft.com/office/drawing/2014/main" id="{1716BD80-4AE4-E063-5DEB-B5FA8D4E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026550"/>
            <a:ext cx="5409575" cy="32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55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A64E0-A27B-D498-9D8F-EF2E6E36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837B6C-3E69-985B-BFDE-C23095AAFBC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D204-AF3D-92A1-0763-7C29D791C0E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5E0CB1-C92C-FDE0-5E10-B70D90CFD8D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3C4390-0671-E4F3-4AF2-DF94362E94A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9399F8-EF7C-EDC2-C011-EDC3C2E3500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6FF1B3-F74F-FEC2-A316-004DBF20847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342654F-4214-EC7D-4163-5AD2473B25F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828273-4809-2620-4C7F-41D4327F9645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CD990F-9CBC-210B-CB29-A71568C195C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D0CE09-8745-6DFD-8FB6-CAA0A9048EF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F9E595B-BD3E-531A-030D-8F2BD24BD9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2E28A7C-1B66-BBFF-2E23-727A7B9E1D3D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037DE91-71AC-F5F6-08EE-43ED37ECC60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D94BF3A-8F86-E1B8-541A-5CEF3FF4BFF6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541413C-8158-280B-A32D-BE1EF54C3BC1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EFD0493-651C-2137-414F-812CC50495EC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052255-7383-539B-39EC-43B284FFE89C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FA58527-C0FD-DFC8-3E36-04FE3AF0E3F8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A4FC64-F857-7729-6913-0A4689E924C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370875-D5CD-D0E2-D17F-9904D513BA51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98D790F-24A1-876A-E123-7716C8E1C25D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CA38ECE-A28F-D6EF-6421-431A1F1A6D3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E523C29-680C-D146-8DA3-15DA6382B936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294D7B-4C9D-ED49-1949-318B4A6A232D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1ECB731-C104-E513-A4FE-93CC28E41A0B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3C01BE1-B2C4-0CBA-A6E3-C8DBC94F2E2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D8BE22B-3ABB-051B-9AE5-ED8C10F5CDE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43F2077-DD5A-CF8B-F084-2F487EC293A4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EC34EC-0F52-EA52-8536-D2705E8F634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381115-1280-68F9-A305-87E2ADC6297F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7942CCF-3E62-7F81-7BBC-17B7D3769A70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E474075-490D-0321-BD18-5FFAD61EA5C7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48B6435-65C1-94C0-A8D7-C1BD65E3A0CB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FFE5A6-BA83-6995-1620-6EDAE3EB5891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9862544-AC37-3412-0F92-916091D1797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F3FD2AA-DEEB-A383-D251-BFB6C5EB4439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F1D5526-5791-6CD1-1EB3-3A3D71E0D71C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C900E8F-2B02-ED37-D6A1-25EC03037DA1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AE17034-BF24-9042-D881-806C3DEBBC3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44AD25-3A7B-83AB-03FE-7E71AB672680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583C13-39C0-4DD5-F8D8-D3166769B72D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C2CB8-940B-0FA3-3074-74147A09E2B9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E9D940D-3CEE-D9BD-762D-344C7305C5D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BBC5DBF-7879-D4C2-2A82-43A4F46CFF04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73A68CF-5DD9-8B96-3BB1-C814288650BD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A6C8B97-F751-502B-BBC7-36C784C78C5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C29BEE8-FDBC-F136-8FBE-30C4ADF1D1B0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6DE186D-0014-DD73-AA3B-CE91137126C0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8E809B-7FC3-8C27-002E-3095B1887391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D7AEDBD-F24D-F0A6-B47E-E00B4AB8BB94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AEEFC45-EB95-81EA-EB85-D9C66EDE021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5B62F2-1660-8DB6-D5B5-ADAE3DF2640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E6C11AB-89AF-215D-1B12-2E1FC0EAFD50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F81A8E-1939-D41D-7BE6-91047E8464C2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FF0145-135B-E8AF-CB31-B0FA6D33EBB8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01387C-3095-F53D-3617-BA3A79DA4BCC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B54CAD9-E851-D692-9CEF-9E8BA94DA790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DDE4D6-A814-B7C9-0E44-C28D56EF971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BF054A-03CE-7AF7-049B-7A7B8A878000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F965CA-54CC-25AB-D08B-35587FFC1D11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3D3BC9-DB92-D5B7-5BC3-F402E965891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27DE54-BD5D-9B49-DA40-E7EFB672F8E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D92428-348A-3FA1-D545-7FCFC82C555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05B85D1-4D56-36F6-CA45-338062451A15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A67893-B1EF-463E-76F7-DF91BF751D3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B1AC157-D5C3-DD97-8B63-CBE776EC6C3E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1C37EBC-B4CB-EAA2-E639-8A39D6E21552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5506C79-5834-50BA-FD4C-FF6375A265C5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6D7DC20-7F18-9591-8CD6-03962E81858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54ACF3-524A-0321-8594-21CEDBBB2C64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086876-7C4A-F05C-98D9-D845942AD06C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1C5529-E87D-CC2C-449B-31FD3ED38EC7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8E11C2-304C-9DC0-D7DF-AFC849CF0A90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8622E25-0D1F-C04D-5E85-72BBDD4EFC72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E9B6C7-D9EA-EFC2-115F-AEC2276D0752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5114D8-1887-57A6-671A-03D92DD6A3FE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FAC4B3-E3AF-7D3C-07A0-EC5C5BC91404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4A4C3FD-418D-B9BD-C8F6-98208586A8FE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D5529F-09AB-1F17-0DF8-040D886DA6F2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294552-B6C8-0113-950A-C13EE0ED8506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F148102-59A5-6145-2268-85E95F3A0023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4A7EDBD-2AEA-4E84-5090-7459D151F7B6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749A99D-8723-6811-4D87-1ADF5CAB965A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0A9A80-04A3-E462-8978-F3B943F55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63310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20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소총은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24E926-F9F5-9BC7-C2D7-CC3BEE2D783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9CAE25-F253-8531-525E-43280E062965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65A6-2E3C-5D6B-D8F5-4E174FBBF550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7E60D3-D77D-7748-8199-168103D300CA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79E3B-7834-E7EA-E524-13475A002311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돌격소총 사격 모션 예시</a:t>
            </a:r>
          </a:p>
        </p:txBody>
      </p:sp>
      <p:pic>
        <p:nvPicPr>
          <p:cNvPr id="6146" name="Picture 2" descr="Weapons] Little known FPS weapons - ZDoom">
            <a:extLst>
              <a:ext uri="{FF2B5EF4-FFF2-40B4-BE49-F238E27FC236}">
                <a16:creationId xmlns:a16="http://schemas.microsoft.com/office/drawing/2014/main" id="{54ADBAF7-A2D9-CB34-3CB8-E5B6340D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559" y="2362282"/>
            <a:ext cx="4852562" cy="26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698886"/>
              </p:ext>
            </p:extLst>
          </p:nvPr>
        </p:nvGraphicFramePr>
        <p:xfrm>
          <a:off x="2725730" y="5020053"/>
          <a:ext cx="7144411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38147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381471">
                  <a:extLst>
                    <a:ext uri="{9D8B030D-6E8A-4147-A177-3AD203B41FA5}">
                      <a16:colId xmlns:a16="http://schemas.microsoft.com/office/drawing/2014/main" val="2052266642"/>
                    </a:ext>
                  </a:extLst>
                </a:gridCol>
                <a:gridCol w="2381470">
                  <a:extLst>
                    <a:ext uri="{9D8B030D-6E8A-4147-A177-3AD203B41FA5}">
                      <a16:colId xmlns:a16="http://schemas.microsoft.com/office/drawing/2014/main" val="2624717684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소개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장르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타임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인원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인칭 </a:t>
                      </a:r>
                      <a:r>
                        <a:rPr lang="ko-KR" altLang="en-US" sz="15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익스트랙션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배틀 </a:t>
                      </a:r>
                      <a:r>
                        <a:rPr lang="ko-KR" altLang="en-US" sz="15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로얄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10 ~ 20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최소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~ 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최대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12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28683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2725731" y="4985795"/>
            <a:ext cx="714441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B04EEA4-1AC1-E967-00E0-31BDDCD1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564"/>
          <a:stretch/>
        </p:blipFill>
        <p:spPr>
          <a:xfrm>
            <a:off x="2725730" y="1138520"/>
            <a:ext cx="7144411" cy="36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05193"/>
              </p:ext>
            </p:extLst>
          </p:nvPr>
        </p:nvGraphicFramePr>
        <p:xfrm>
          <a:off x="4713239" y="1079193"/>
          <a:ext cx="7254644" cy="543089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725464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70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흐름도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86070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4713238" y="1044934"/>
            <a:ext cx="725464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D2AE004-D5BD-4BF7-1BDC-CF1141738C61}"/>
              </a:ext>
            </a:extLst>
          </p:cNvPr>
          <p:cNvGrpSpPr/>
          <p:nvPr/>
        </p:nvGrpSpPr>
        <p:grpSpPr>
          <a:xfrm>
            <a:off x="5024022" y="2000841"/>
            <a:ext cx="6576307" cy="4186516"/>
            <a:chOff x="1385032" y="1902927"/>
            <a:chExt cx="9805118" cy="448333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E3CD4E-1CBB-71E2-0550-BE7A2B3F212C}"/>
                </a:ext>
              </a:extLst>
            </p:cNvPr>
            <p:cNvGrpSpPr/>
            <p:nvPr/>
          </p:nvGrpSpPr>
          <p:grpSpPr>
            <a:xfrm>
              <a:off x="1385032" y="2904177"/>
              <a:ext cx="9805118" cy="3482080"/>
              <a:chOff x="1303320" y="1371213"/>
              <a:chExt cx="9805118" cy="3482080"/>
            </a:xfrm>
          </p:grpSpPr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2CD5AEA1-4CDB-F6BC-0C9E-919DF4BE2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5" y="2365587"/>
                <a:ext cx="2634473" cy="248770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E4F7A79C-DFC7-8285-7572-62978CD08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3" y="2495597"/>
                <a:ext cx="2389469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시작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4FB3B03A-8139-F7ED-0494-BF0B6A444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4149993"/>
                <a:ext cx="238946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종료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2C68E8EA-A3B5-54C3-DB22-EE16D2D11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2520230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전투</a:t>
                </a:r>
                <a:endParaRPr lang="en-US" altLang="ko-KR" sz="3200" dirty="0">
                  <a:solidFill>
                    <a:srgbClr val="FF000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8513F4F4-9A5F-70CB-63C8-DF752964F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3295676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 err="1">
                    <a:solidFill>
                      <a:srgbClr val="92D05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파밍</a:t>
                </a:r>
                <a:endParaRPr lang="en-US" altLang="ko-KR" sz="3200" dirty="0">
                  <a:solidFill>
                    <a:srgbClr val="92D05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A57D9359-014E-7A96-12C2-A40BB79E6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4071122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00B0F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임무</a:t>
                </a:r>
                <a:endParaRPr lang="en-US" altLang="ko-KR" sz="3200" dirty="0">
                  <a:solidFill>
                    <a:srgbClr val="00B0F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6E562F5-307B-DE7B-DE07-8788B7FE6809}"/>
                  </a:ext>
                </a:extLst>
              </p:cNvPr>
              <p:cNvSpPr/>
              <p:nvPr/>
            </p:nvSpPr>
            <p:spPr>
              <a:xfrm>
                <a:off x="7496789" y="2557332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633FEAE7-C5C2-3490-1352-CD5C47277FE8}"/>
                  </a:ext>
                </a:extLst>
              </p:cNvPr>
              <p:cNvSpPr/>
              <p:nvPr/>
            </p:nvSpPr>
            <p:spPr>
              <a:xfrm rot="10800000">
                <a:off x="7496787" y="4211729"/>
                <a:ext cx="792087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8" name="내용 개체 틀 2">
                <a:extLst>
                  <a:ext uri="{FF2B5EF4-FFF2-40B4-BE49-F238E27FC236}">
                    <a16:creationId xmlns:a16="http://schemas.microsoft.com/office/drawing/2014/main" id="{488BF1C2-0D87-3A0C-7A33-63FE3E9544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4" y="1915712"/>
                <a:ext cx="2634474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내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sz="1600" dirty="0" err="1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인게임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F84B774C-C280-6256-9AC5-AB764F04DA06}"/>
                  </a:ext>
                </a:extLst>
              </p:cNvPr>
              <p:cNvSpPr/>
              <p:nvPr/>
            </p:nvSpPr>
            <p:spPr>
              <a:xfrm>
                <a:off x="4005130" y="2557333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8702174C-C114-4DB5-E0D1-AB1971EEFD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2506" y="2387710"/>
                <a:ext cx="1816837" cy="1933118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룸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팀 선정</a:t>
                </a: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529E15E7-2636-DB29-894E-9E4DE036F8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320" y="1371213"/>
                <a:ext cx="2576021" cy="55374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로비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462FA52C-0B37-85FE-95D6-98208F79DC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2" y="2087844"/>
                <a:ext cx="2389469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입장</a:t>
                </a:r>
                <a:endParaRPr lang="en-US" altLang="ko-KR" sz="16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4" name="내용 개체 틀 2">
                <a:extLst>
                  <a:ext uri="{FF2B5EF4-FFF2-40B4-BE49-F238E27FC236}">
                    <a16:creationId xmlns:a16="http://schemas.microsoft.com/office/drawing/2014/main" id="{E6708405-1443-8420-BF01-1ADCE27A4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3748716"/>
                <a:ext cx="2389468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탈출 </a:t>
                </a:r>
                <a:r>
                  <a:rPr lang="en-US" altLang="ko-KR" sz="11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or</a:t>
                </a:r>
                <a:r>
                  <a:rPr lang="en-US" altLang="ko-KR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사망</a:t>
                </a:r>
                <a:endParaRPr lang="en-US" altLang="ko-KR" sz="14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38E1194C-984C-036C-DBB6-2FD3C89C8D5A}"/>
                  </a:ext>
                </a:extLst>
              </p:cNvPr>
              <p:cNvSpPr/>
              <p:nvPr/>
            </p:nvSpPr>
            <p:spPr>
              <a:xfrm rot="5400000">
                <a:off x="2416841" y="1955896"/>
                <a:ext cx="348978" cy="421239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</p:grpSp>
        <p:sp>
          <p:nvSpPr>
            <p:cNvPr id="30" name="내용 개체 틀 2">
              <a:extLst>
                <a:ext uri="{FF2B5EF4-FFF2-40B4-BE49-F238E27FC236}">
                  <a16:creationId xmlns:a16="http://schemas.microsoft.com/office/drawing/2014/main" id="{D0785AB8-139E-70E1-0253-FCF9150FCED8}"/>
                </a:ext>
              </a:extLst>
            </p:cNvPr>
            <p:cNvSpPr txBox="1">
              <a:spLocks/>
            </p:cNvSpPr>
            <p:nvPr/>
          </p:nvSpPr>
          <p:spPr>
            <a:xfrm>
              <a:off x="1385033" y="1902927"/>
              <a:ext cx="2576020" cy="55374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rgbClr val="FF00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접속</a:t>
              </a:r>
              <a:endParaRPr lang="en-US" altLang="ko-KR" sz="2800" dirty="0">
                <a:solidFill>
                  <a:srgbClr val="FF00FF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54EF51C-2765-AD47-DEEC-4FE1F5D9E355}"/>
                </a:ext>
              </a:extLst>
            </p:cNvPr>
            <p:cNvSpPr/>
            <p:nvPr/>
          </p:nvSpPr>
          <p:spPr>
            <a:xfrm rot="5400000">
              <a:off x="2498553" y="2466522"/>
              <a:ext cx="348978" cy="42123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39" name="화살표: 굽음 38">
            <a:extLst>
              <a:ext uri="{FF2B5EF4-FFF2-40B4-BE49-F238E27FC236}">
                <a16:creationId xmlns:a16="http://schemas.microsoft.com/office/drawing/2014/main" id="{8C23E7BF-C20E-690D-E376-FBA130DE0F7A}"/>
              </a:ext>
            </a:extLst>
          </p:cNvPr>
          <p:cNvSpPr/>
          <p:nvPr/>
        </p:nvSpPr>
        <p:spPr>
          <a:xfrm rot="16200000">
            <a:off x="4981234" y="3609713"/>
            <a:ext cx="2542360" cy="2356122"/>
          </a:xfrm>
          <a:prstGeom prst="bentArrow">
            <a:avLst>
              <a:gd name="adj1" fmla="val 9714"/>
              <a:gd name="adj2" fmla="val 7889"/>
              <a:gd name="adj3" fmla="val 14158"/>
              <a:gd name="adj4" fmla="val 156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761265D-5795-C84F-FCDE-2A360CF2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37" y="1022874"/>
            <a:ext cx="3656190" cy="5487213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432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2 .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37466"/>
              </p:ext>
            </p:extLst>
          </p:nvPr>
        </p:nvGraphicFramePr>
        <p:xfrm>
          <a:off x="1020193" y="4465792"/>
          <a:ext cx="10544277" cy="21086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조작 키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1020194" y="4431535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23D90-D2D8-AC32-93A8-FA109B021524}"/>
              </a:ext>
            </a:extLst>
          </p:cNvPr>
          <p:cNvGrpSpPr/>
          <p:nvPr/>
        </p:nvGrpSpPr>
        <p:grpSpPr>
          <a:xfrm>
            <a:off x="1020193" y="1129760"/>
            <a:ext cx="10464736" cy="3170999"/>
            <a:chOff x="1020194" y="1093506"/>
            <a:chExt cx="10464736" cy="3170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029DE5-4C23-BE75-F9F4-D616C19F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194" y="1093506"/>
              <a:ext cx="8943938" cy="3170999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503CD9D-5785-8E82-CA92-7F1381812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6246" y="1167231"/>
              <a:ext cx="1558684" cy="3023548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0615ED-00D6-179D-106E-A666C8F2F5B0}"/>
                </a:ext>
              </a:extLst>
            </p:cNvPr>
            <p:cNvSpPr/>
            <p:nvPr/>
          </p:nvSpPr>
          <p:spPr>
            <a:xfrm>
              <a:off x="2300140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4537626-F44C-8F37-114D-E506671C2A0A}"/>
                </a:ext>
              </a:extLst>
            </p:cNvPr>
            <p:cNvSpPr/>
            <p:nvPr/>
          </p:nvSpPr>
          <p:spPr>
            <a:xfrm>
              <a:off x="1941921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B24CAA-E281-56C0-0617-BE1778FE7610}"/>
                </a:ext>
              </a:extLst>
            </p:cNvPr>
            <p:cNvSpPr/>
            <p:nvPr/>
          </p:nvSpPr>
          <p:spPr>
            <a:xfrm>
              <a:off x="2667785" y="2799759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38632D-275A-D02B-D667-44BA0B1840EF}"/>
                </a:ext>
              </a:extLst>
            </p:cNvPr>
            <p:cNvSpPr/>
            <p:nvPr/>
          </p:nvSpPr>
          <p:spPr>
            <a:xfrm>
              <a:off x="2227868" y="2394464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142C8B-C8D4-64AB-DFF0-04B6D9A5EFE1}"/>
                </a:ext>
              </a:extLst>
            </p:cNvPr>
            <p:cNvSpPr/>
            <p:nvPr/>
          </p:nvSpPr>
          <p:spPr>
            <a:xfrm>
              <a:off x="1649689" y="2017389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C89251-152E-7FDD-DBB5-B0B56C9090D9}"/>
                </a:ext>
              </a:extLst>
            </p:cNvPr>
            <p:cNvSpPr/>
            <p:nvPr/>
          </p:nvSpPr>
          <p:spPr>
            <a:xfrm>
              <a:off x="2029118" y="2019880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9009EF-9C0E-4EA7-5A56-7A24A9C39EFE}"/>
                </a:ext>
              </a:extLst>
            </p:cNvPr>
            <p:cNvSpPr/>
            <p:nvPr/>
          </p:nvSpPr>
          <p:spPr>
            <a:xfrm>
              <a:off x="2402264" y="2012707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DE8987-29DF-40B8-1DC9-25B82FF658BD}"/>
                </a:ext>
              </a:extLst>
            </p:cNvPr>
            <p:cNvSpPr/>
            <p:nvPr/>
          </p:nvSpPr>
          <p:spPr>
            <a:xfrm>
              <a:off x="2751055" y="3596238"/>
              <a:ext cx="2556235" cy="348793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1115DE-3188-630B-9DB1-57C89BBF34F3}"/>
                </a:ext>
              </a:extLst>
            </p:cNvPr>
            <p:cNvSpPr/>
            <p:nvPr/>
          </p:nvSpPr>
          <p:spPr>
            <a:xfrm>
              <a:off x="1300897" y="3200122"/>
              <a:ext cx="801280" cy="348793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C1D4416-63A1-D3D7-91EA-09CA03FE21CF}"/>
                </a:ext>
              </a:extLst>
            </p:cNvPr>
            <p:cNvSpPr/>
            <p:nvPr/>
          </p:nvSpPr>
          <p:spPr>
            <a:xfrm>
              <a:off x="2948742" y="2402686"/>
              <a:ext cx="348792" cy="348793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20F5E4-99D7-F955-71D4-A58C09407FD5}"/>
                </a:ext>
              </a:extLst>
            </p:cNvPr>
            <p:cNvSpPr/>
            <p:nvPr/>
          </p:nvSpPr>
          <p:spPr>
            <a:xfrm>
              <a:off x="1842939" y="2394464"/>
              <a:ext cx="348792" cy="348793"/>
            </a:xfrm>
            <a:prstGeom prst="rect">
              <a:avLst/>
            </a:prstGeom>
            <a:solidFill>
              <a:srgbClr val="66FF66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F38D1EB-24D9-5364-B203-02DF57CB953E}"/>
                </a:ext>
              </a:extLst>
            </p:cNvPr>
            <p:cNvSpPr/>
            <p:nvPr/>
          </p:nvSpPr>
          <p:spPr>
            <a:xfrm>
              <a:off x="2578878" y="2405687"/>
              <a:ext cx="348792" cy="348793"/>
            </a:xfrm>
            <a:prstGeom prst="rect">
              <a:avLst/>
            </a:prstGeom>
            <a:solidFill>
              <a:srgbClr val="FF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E515A7F-DC6E-54E9-2850-671D06DEDACB}"/>
              </a:ext>
            </a:extLst>
          </p:cNvPr>
          <p:cNvGrpSpPr/>
          <p:nvPr/>
        </p:nvGrpSpPr>
        <p:grpSpPr>
          <a:xfrm>
            <a:off x="1241846" y="5145518"/>
            <a:ext cx="3166617" cy="369332"/>
            <a:chOff x="1188566" y="5144892"/>
            <a:chExt cx="3166617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E89089-689D-E875-4448-ACAE2F23832C}"/>
                </a:ext>
              </a:extLst>
            </p:cNvPr>
            <p:cNvSpPr txBox="1"/>
            <p:nvPr/>
          </p:nvSpPr>
          <p:spPr>
            <a:xfrm>
              <a:off x="1591555" y="5144892"/>
              <a:ext cx="276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(1, 2, 3) - </a:t>
              </a:r>
              <a:r>
                <a:rPr lang="ko-KR" altLang="en-US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무기 교체</a:t>
              </a:r>
              <a:r>
                <a:rPr lang="en-US" altLang="ko-KR" dirty="0"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 </a:t>
              </a:r>
              <a:endParaRPr lang="ko-KR" altLang="en-US" dirty="0"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B0BDB6-B610-12B9-6995-88D72DBDECEA}"/>
                </a:ext>
              </a:extLst>
            </p:cNvPr>
            <p:cNvSpPr/>
            <p:nvPr/>
          </p:nvSpPr>
          <p:spPr>
            <a:xfrm>
              <a:off x="1188566" y="5159964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F1A5B84-D7E9-BA5B-ACA9-A1AF5C2D9DE4}"/>
              </a:ext>
            </a:extLst>
          </p:cNvPr>
          <p:cNvSpPr txBox="1"/>
          <p:nvPr/>
        </p:nvSpPr>
        <p:spPr>
          <a:xfrm>
            <a:off x="1644835" y="5599220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(W, A, S, D)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이동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9606E20-4FBC-CE51-B1A5-C74B3D69CFB9}"/>
              </a:ext>
            </a:extLst>
          </p:cNvPr>
          <p:cNvSpPr/>
          <p:nvPr/>
        </p:nvSpPr>
        <p:spPr>
          <a:xfrm>
            <a:off x="1241846" y="5600287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D52E2B-3BBB-82B9-0F94-6E68249A475B}"/>
              </a:ext>
            </a:extLst>
          </p:cNvPr>
          <p:cNvSpPr txBox="1"/>
          <p:nvPr/>
        </p:nvSpPr>
        <p:spPr>
          <a:xfrm>
            <a:off x="5118847" y="5165473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(SPACE)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점프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46A5B-53C2-2475-FD6D-FC9DD65D3C89}"/>
              </a:ext>
            </a:extLst>
          </p:cNvPr>
          <p:cNvSpPr/>
          <p:nvPr/>
        </p:nvSpPr>
        <p:spPr>
          <a:xfrm>
            <a:off x="4742956" y="5167349"/>
            <a:ext cx="348792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3598F7-EA76-4257-7698-3216D8DBF484}"/>
              </a:ext>
            </a:extLst>
          </p:cNvPr>
          <p:cNvSpPr txBox="1"/>
          <p:nvPr/>
        </p:nvSpPr>
        <p:spPr>
          <a:xfrm>
            <a:off x="1644834" y="6044503"/>
            <a:ext cx="290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(Q)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회복 아이템 꺼내기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494F4C-A6A7-B899-3150-2857340F7A5D}"/>
              </a:ext>
            </a:extLst>
          </p:cNvPr>
          <p:cNvSpPr/>
          <p:nvPr/>
        </p:nvSpPr>
        <p:spPr>
          <a:xfrm>
            <a:off x="1241846" y="6039984"/>
            <a:ext cx="351935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D7CFAB-FDBC-373F-49B6-9D8DDCF65EEE}"/>
              </a:ext>
            </a:extLst>
          </p:cNvPr>
          <p:cNvSpPr txBox="1"/>
          <p:nvPr/>
        </p:nvSpPr>
        <p:spPr>
          <a:xfrm>
            <a:off x="5118847" y="561044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(E)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상호작용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8E6782-C744-B9CE-1FD9-DFB9DBD45C83}"/>
              </a:ext>
            </a:extLst>
          </p:cNvPr>
          <p:cNvSpPr/>
          <p:nvPr/>
        </p:nvSpPr>
        <p:spPr>
          <a:xfrm>
            <a:off x="4737541" y="5599797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7C0E8F-33E2-4E06-CF92-3C1A75FD7011}"/>
              </a:ext>
            </a:extLst>
          </p:cNvPr>
          <p:cNvSpPr/>
          <p:nvPr/>
        </p:nvSpPr>
        <p:spPr>
          <a:xfrm>
            <a:off x="4742956" y="6051545"/>
            <a:ext cx="348792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0615E0-FBEC-5556-3E01-4EABB756B024}"/>
              </a:ext>
            </a:extLst>
          </p:cNvPr>
          <p:cNvSpPr txBox="1"/>
          <p:nvPr/>
        </p:nvSpPr>
        <p:spPr>
          <a:xfrm>
            <a:off x="5129679" y="605033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(SHIFT)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달리기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0F1501-5741-592E-B2BC-DA7784631A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29" y="5108505"/>
            <a:ext cx="472978" cy="44346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E52CA46-709B-DC69-4950-35F4E78A5A48}"/>
              </a:ext>
            </a:extLst>
          </p:cNvPr>
          <p:cNvSpPr txBox="1"/>
          <p:nvPr/>
        </p:nvSpPr>
        <p:spPr>
          <a:xfrm>
            <a:off x="7743058" y="5149503"/>
            <a:ext cx="313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 (</a:t>
            </a:r>
            <a:r>
              <a:rPr lang="ko-KR" altLang="en-US" dirty="0" err="1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좌클릭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공격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아이템 사용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AD0730-D95C-AD06-CFC5-C005C6E3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26" y="5585265"/>
            <a:ext cx="491487" cy="41446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3AC299-1DCF-A30E-904E-8015C7F5E4F2}"/>
              </a:ext>
            </a:extLst>
          </p:cNvPr>
          <p:cNvSpPr txBox="1"/>
          <p:nvPr/>
        </p:nvSpPr>
        <p:spPr>
          <a:xfrm>
            <a:off x="7797252" y="5606047"/>
            <a:ext cx="35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마우스 이동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화면 이동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7B086-B178-F447-E8AA-C73D34347824}"/>
              </a:ext>
            </a:extLst>
          </p:cNvPr>
          <p:cNvSpPr/>
          <p:nvPr/>
        </p:nvSpPr>
        <p:spPr>
          <a:xfrm>
            <a:off x="7412973" y="6060089"/>
            <a:ext cx="348792" cy="348793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C244EB-00E9-307E-090B-71E4B2E851B7}"/>
              </a:ext>
            </a:extLst>
          </p:cNvPr>
          <p:cNvSpPr txBox="1"/>
          <p:nvPr/>
        </p:nvSpPr>
        <p:spPr>
          <a:xfrm>
            <a:off x="7803607" y="6049819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(R)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재장전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20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768242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7523003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중점 연구 과제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를 사용한 서버 구현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다른 객체와 충돌하면서 그을린 흔적을 남기는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파티클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게임의 전반적인 시스템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컨텐츠를 토대로 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100p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분량의 기획서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&amp;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효과음 제외 모든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에셋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자체 제작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9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99662"/>
              </p:ext>
            </p:extLst>
          </p:nvPr>
        </p:nvGraphicFramePr>
        <p:xfrm>
          <a:off x="1436529" y="2079862"/>
          <a:ext cx="9596839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880751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  <a:gridCol w="1880751">
                  <a:extLst>
                    <a:ext uri="{9D8B030D-6E8A-4147-A177-3AD203B41FA5}">
                      <a16:colId xmlns:a16="http://schemas.microsoft.com/office/drawing/2014/main" val="1038261769"/>
                    </a:ext>
                  </a:extLst>
                </a:gridCol>
                <a:gridCol w="1880751">
                  <a:extLst>
                    <a:ext uri="{9D8B030D-6E8A-4147-A177-3AD203B41FA5}">
                      <a16:colId xmlns:a16="http://schemas.microsoft.com/office/drawing/2014/main" val="1816549614"/>
                    </a:ext>
                  </a:extLst>
                </a:gridCol>
                <a:gridCol w="1880751">
                  <a:extLst>
                    <a:ext uri="{9D8B030D-6E8A-4147-A177-3AD203B41FA5}">
                      <a16:colId xmlns:a16="http://schemas.microsoft.com/office/drawing/2014/main" val="4257113931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역할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프로그래밍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클라이언트 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동기화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컨텐츠 구현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에셋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텍스처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시스템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컨텐츠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각종 수치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8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34625"/>
              </p:ext>
            </p:extLst>
          </p:nvPr>
        </p:nvGraphicFramePr>
        <p:xfrm>
          <a:off x="3935506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BOOST/ASIO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 로직 구성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기반의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&lt;-&gt;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 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데이터 송수신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35506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65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59801"/>
              </p:ext>
            </p:extLst>
          </p:nvPr>
        </p:nvGraphicFramePr>
        <p:xfrm>
          <a:off x="3935506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이동 및 사격 구현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서버를 통한 이동과 사격 동기화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35506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87869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7568</TotalTime>
  <Words>1483</Words>
  <Application>Microsoft Office PowerPoint</Application>
  <PresentationFormat>와이드스크린</PresentationFormat>
  <Paragraphs>408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Century Schoolbook</vt:lpstr>
      <vt:lpstr>세방고딕 OTF Bold</vt:lpstr>
      <vt:lpstr>나눔고딕 ExtraBold</vt:lpstr>
      <vt:lpstr>맑은 고딕</vt:lpstr>
      <vt:lpstr>Arial</vt:lpstr>
      <vt:lpstr>Wingdings 2</vt:lpstr>
      <vt:lpstr>세방고딕 OTF Regular</vt:lpstr>
      <vt:lpstr>태나다체 </vt:lpstr>
      <vt:lpstr>Haettenschweiler</vt:lpstr>
      <vt:lpstr>조선굴림체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308</cp:revision>
  <cp:lastPrinted>2023-12-18T10:09:27Z</cp:lastPrinted>
  <dcterms:created xsi:type="dcterms:W3CDTF">2023-12-14T11:58:10Z</dcterms:created>
  <dcterms:modified xsi:type="dcterms:W3CDTF">2024-05-05T13:21:31Z</dcterms:modified>
</cp:coreProperties>
</file>